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6" r:id="rId3"/>
    <p:sldId id="258" r:id="rId4"/>
    <p:sldId id="259" r:id="rId5"/>
    <p:sldId id="260" r:id="rId6"/>
    <p:sldId id="261" r:id="rId7"/>
    <p:sldId id="257" r:id="rId8"/>
    <p:sldId id="262" r:id="rId9"/>
    <p:sldId id="264" r:id="rId10"/>
    <p:sldId id="263" r:id="rId11"/>
    <p:sldId id="275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4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5FB65-8117-4B19-A174-31D05EBD55BB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D0FF1-8E97-44A7-B302-EC830D899B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617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D0FF1-8E97-44A7-B302-EC830D899B3E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31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D0FF1-8E97-44A7-B302-EC830D899B3E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959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09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347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50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531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21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26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49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42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417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295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78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422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92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560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484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275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514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818B-F972-4542-88F4-444866339F37}" type="datetimeFigureOut">
              <a:rPr lang="tr-TR" smtClean="0"/>
              <a:t>21.03.2022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3AF-DD2D-4284-A228-84533DFCBF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5412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microsoft.com/office/2007/relationships/hdphoto" Target="../media/hdphoto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4.png"/><Relationship Id="rId5" Type="http://schemas.openxmlformats.org/officeDocument/2006/relationships/image" Target="../media/image63.jpeg"/><Relationship Id="rId10" Type="http://schemas.openxmlformats.org/officeDocument/2006/relationships/image" Target="../media/image2.pn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04" y="310459"/>
            <a:ext cx="4389119" cy="980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99" y="1290604"/>
            <a:ext cx="5996354" cy="344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Başlık 1"/>
          <p:cNvSpPr>
            <a:spLocks noGrp="1"/>
          </p:cNvSpPr>
          <p:nvPr>
            <p:ph type="ctrTitle"/>
          </p:nvPr>
        </p:nvSpPr>
        <p:spPr>
          <a:xfrm>
            <a:off x="3650504" y="4731196"/>
            <a:ext cx="4182745" cy="1625642"/>
          </a:xfrm>
        </p:spPr>
        <p:txBody>
          <a:bodyPr anchor="ctr" anchorCtr="1">
            <a:normAutofit/>
          </a:bodyPr>
          <a:lstStyle/>
          <a:p>
            <a:r>
              <a:rPr lang="tr-TR" sz="2000" b="1" dirty="0" smtClean="0">
                <a:solidFill>
                  <a:schemeClr val="tx2"/>
                </a:solidFill>
                <a:latin typeface="Arial Black" panose="020B0A04020102020204" pitchFamily="34" charset="0"/>
                <a:sym typeface="Gill Sans" charset="0"/>
              </a:rPr>
              <a:t>MINEADERM </a:t>
            </a:r>
            <a:br>
              <a:rPr lang="tr-TR" sz="2000" b="1" dirty="0" smtClean="0">
                <a:solidFill>
                  <a:schemeClr val="tx2"/>
                </a:solidFill>
                <a:latin typeface="Arial Black" panose="020B0A04020102020204" pitchFamily="34" charset="0"/>
                <a:sym typeface="Gill Sans" charset="0"/>
              </a:rPr>
            </a:br>
            <a:r>
              <a:rPr lang="tr-TR" sz="2000" b="1" dirty="0" smtClean="0">
                <a:solidFill>
                  <a:schemeClr val="tx2"/>
                </a:solidFill>
                <a:latin typeface="Arial Black" panose="020B0A04020102020204" pitchFamily="34" charset="0"/>
                <a:sym typeface="Gill Sans" charset="0"/>
              </a:rPr>
              <a:t>ve</a:t>
            </a:r>
            <a:br>
              <a:rPr lang="tr-TR" sz="2000" b="1" dirty="0" smtClean="0">
                <a:solidFill>
                  <a:schemeClr val="tx2"/>
                </a:solidFill>
                <a:latin typeface="Arial Black" panose="020B0A04020102020204" pitchFamily="34" charset="0"/>
                <a:sym typeface="Gill Sans" charset="0"/>
              </a:rPr>
            </a:br>
            <a:r>
              <a:rPr lang="tr-TR" sz="2000" b="1" dirty="0" smtClean="0">
                <a:solidFill>
                  <a:schemeClr val="tx2"/>
                </a:solidFill>
                <a:latin typeface="Arial Black" panose="020B0A04020102020204" pitchFamily="34" charset="0"/>
                <a:sym typeface="Gill Sans" charset="0"/>
              </a:rPr>
              <a:t>INOVATIF TEKNOLOJİLER</a:t>
            </a:r>
            <a:r>
              <a:rPr lang="tr-TR" sz="2000" b="1" dirty="0" smtClean="0">
                <a:solidFill>
                  <a:srgbClr val="002060"/>
                </a:solidFill>
                <a:latin typeface="Arial Black" panose="020B0A04020102020204" pitchFamily="34" charset="0"/>
                <a:sym typeface="Gill Sans" charset="0"/>
              </a:rPr>
              <a:t/>
            </a:r>
            <a:br>
              <a:rPr lang="tr-TR" sz="2000" b="1" dirty="0" smtClean="0">
                <a:solidFill>
                  <a:srgbClr val="002060"/>
                </a:solidFill>
                <a:latin typeface="Arial Black" panose="020B0A04020102020204" pitchFamily="34" charset="0"/>
                <a:sym typeface="Gill Sans" charset="0"/>
              </a:rPr>
            </a:br>
            <a:endParaRPr lang="tr-TR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5598480"/>
            <a:ext cx="1823736" cy="48264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0" y="5598480"/>
            <a:ext cx="1997347" cy="626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7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41321" y="0"/>
            <a:ext cx="4100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AYDINLATICI SERİ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5" y="571692"/>
            <a:ext cx="2118172" cy="4289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32" y="571692"/>
            <a:ext cx="2125550" cy="4289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00" y="578199"/>
            <a:ext cx="2798593" cy="4289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30" y="596995"/>
            <a:ext cx="2922462" cy="42393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435"/>
            <a:ext cx="12192000" cy="17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r="1115" b="641"/>
          <a:stretch/>
        </p:blipFill>
        <p:spPr>
          <a:xfrm>
            <a:off x="0" y="0"/>
            <a:ext cx="7236259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97016" y="703432"/>
            <a:ext cx="4096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2F3327"/>
                </a:solidFill>
                <a:latin typeface="Montserrat"/>
              </a:rPr>
              <a:t>Liposomal Serum Vitamin C Brightening Complex</a:t>
            </a:r>
            <a:endParaRPr lang="en-US" sz="1400" b="0" i="0" dirty="0">
              <a:solidFill>
                <a:srgbClr val="2F3327"/>
              </a:solidFill>
              <a:effectLst/>
              <a:latin typeface="Montserrat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8055806" y="5414724"/>
            <a:ext cx="358502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r-TR" sz="1100" b="1" dirty="0">
                <a:solidFill>
                  <a:srgbClr val="487795"/>
                </a:solidFill>
                <a:latin typeface="Poppins"/>
              </a:rPr>
              <a:t>Aktif Maddeler </a:t>
            </a:r>
            <a:endParaRPr lang="tr-TR" sz="1100" dirty="0">
              <a:solidFill>
                <a:srgbClr val="80827E"/>
              </a:solidFill>
              <a:latin typeface="Poppi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Ethyl Ascorbic Acid Vitamin C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Camellia Sinensis Gren Tea Leaf Extract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Sodium Hyaluronate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Aloe Barbendensis Aloe Vera Leaf Juice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Panthenol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tr-TR" sz="1100" dirty="0">
                <a:solidFill>
                  <a:srgbClr val="80827E"/>
                </a:solidFill>
                <a:latin typeface="Poppins"/>
              </a:rPr>
              <a:t>Tocopherol Acetate Vitamin E</a:t>
            </a:r>
            <a:endParaRPr lang="tr-TR" sz="1100" b="0" i="0" dirty="0">
              <a:solidFill>
                <a:srgbClr val="80827E"/>
              </a:solidFill>
              <a:effectLst/>
              <a:latin typeface="Poppins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59" y="316617"/>
            <a:ext cx="4955742" cy="4985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9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07" y="6413774"/>
            <a:ext cx="1560579" cy="41300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4501663" y="-8792"/>
            <a:ext cx="3311748" cy="6551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 smtClean="0">
                <a:sym typeface="Gill Sans" charset="0"/>
              </a:rPr>
              <a:t>WRINKLE SERİ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823" y="733220"/>
            <a:ext cx="3394099" cy="3375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b="24599"/>
          <a:stretch/>
        </p:blipFill>
        <p:spPr bwMode="auto">
          <a:xfrm>
            <a:off x="561090" y="4292344"/>
            <a:ext cx="2658908" cy="19880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1" y="733220"/>
            <a:ext cx="3398587" cy="3398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İçerik Yer Tutucusu 2"/>
          <p:cNvSpPr txBox="1">
            <a:spLocks/>
          </p:cNvSpPr>
          <p:nvPr/>
        </p:nvSpPr>
        <p:spPr>
          <a:xfrm>
            <a:off x="3902180" y="4120135"/>
            <a:ext cx="3947227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solidFill>
                  <a:srgbClr val="002060"/>
                </a:solidFill>
                <a:latin typeface="+mj-lt"/>
                <a:cs typeface="Avant Garde Book BT"/>
              </a:rPr>
              <a:t> </a:t>
            </a:r>
            <a:r>
              <a:rPr lang="tr-TR" sz="1400" dirty="0" smtClean="0">
                <a:latin typeface="+mj-lt"/>
                <a:cs typeface="Avant Garde Book BT"/>
              </a:rPr>
              <a:t>Matrixyl™3000 ( Peptıt Complex )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Regenistem Red Rice 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Riboxyl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Sodyum Hyaluronat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Day Moist 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Vitaminler</a:t>
            </a:r>
          </a:p>
          <a:p>
            <a:pPr marL="361188" indent="-342900">
              <a:buFont typeface="Arial" pitchFamily="34" charset="0"/>
              <a:buChar char="•"/>
            </a:pPr>
            <a:r>
              <a:rPr lang="tr-TR" sz="1400" dirty="0" smtClean="0">
                <a:latin typeface="+mj-lt"/>
                <a:cs typeface="Avant Garde Book BT"/>
              </a:rPr>
              <a:t> Ekstraktlar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14" y="733221"/>
            <a:ext cx="3441608" cy="3398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" name="İçerik Yer Tutucusu 2"/>
          <p:cNvSpPr txBox="1">
            <a:spLocks/>
          </p:cNvSpPr>
          <p:nvPr/>
        </p:nvSpPr>
        <p:spPr>
          <a:xfrm>
            <a:off x="8202512" y="4295312"/>
            <a:ext cx="3174192" cy="2118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1100" b="1" dirty="0" smtClean="0">
                <a:latin typeface="+mj-lt"/>
                <a:cs typeface="Avant Garde Book BT"/>
              </a:rPr>
              <a:t>EYELISS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100" dirty="0" smtClean="0">
                <a:latin typeface="+mj-lt"/>
                <a:cs typeface="Avant Garde Book BT"/>
              </a:rPr>
              <a:t>Hesperidin  </a:t>
            </a:r>
            <a:r>
              <a:rPr lang="tr-TR" sz="1100" dirty="0">
                <a:latin typeface="+mj-lt"/>
                <a:cs typeface="Avant Garde Book BT"/>
              </a:rPr>
              <a:t>Methyl Chalcone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100" dirty="0">
                <a:latin typeface="+mj-lt"/>
                <a:cs typeface="Avant Garde Book BT"/>
              </a:rPr>
              <a:t>Dipeptide  2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100" dirty="0">
                <a:latin typeface="+mj-lt"/>
                <a:cs typeface="Avant Garde Book BT"/>
              </a:rPr>
              <a:t>Palmitoyl  Tetrapeptide -3 </a:t>
            </a:r>
            <a:endParaRPr lang="tr-TR" sz="1100" dirty="0" smtClean="0">
              <a:latin typeface="+mj-lt"/>
              <a:cs typeface="Avant Garde Book BT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tr-TR" sz="1100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100" b="1" dirty="0">
                <a:latin typeface="+mj-lt"/>
                <a:cs typeface="Avant Garde Book BT"/>
              </a:rPr>
              <a:t>Regenistem  Red Rice </a:t>
            </a:r>
            <a:endParaRPr lang="tr-TR" sz="11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1100" b="1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100" b="1" dirty="0">
                <a:latin typeface="+mj-lt"/>
                <a:cs typeface="Avant Garde Book BT"/>
              </a:rPr>
              <a:t>Arnica Montana Flower </a:t>
            </a:r>
            <a:r>
              <a:rPr lang="tr-TR" sz="1100" b="1" dirty="0" smtClean="0">
                <a:latin typeface="+mj-lt"/>
                <a:cs typeface="Avant Garde Book BT"/>
              </a:rPr>
              <a:t>Extract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100" b="1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100" b="1" dirty="0" smtClean="0">
                <a:latin typeface="+mj-lt"/>
                <a:cs typeface="Avant Garde Book BT"/>
              </a:rPr>
              <a:t>Day Moist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100" b="1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100" b="1" dirty="0" smtClean="0">
                <a:latin typeface="+mj-lt"/>
                <a:cs typeface="Avant Garde Book BT"/>
              </a:rPr>
              <a:t>Riboxyl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100" b="1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100" b="1" dirty="0">
                <a:latin typeface="+mj-lt"/>
                <a:cs typeface="Avant Garde Book BT"/>
              </a:rPr>
              <a:t>Shea </a:t>
            </a:r>
            <a:r>
              <a:rPr lang="tr-TR" sz="1100" b="1" dirty="0" smtClean="0">
                <a:latin typeface="+mj-lt"/>
                <a:cs typeface="Avant Garde Book BT"/>
              </a:rPr>
              <a:t>Butter</a:t>
            </a: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</p:txBody>
      </p:sp>
    </p:spTree>
    <p:extLst>
      <p:ext uri="{BB962C8B-B14F-4D97-AF65-F5344CB8AC3E}">
        <p14:creationId xmlns:p14="http://schemas.microsoft.com/office/powerpoint/2010/main" val="34195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1524000" y="-3289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/>
            </a:lvl1pPr>
          </a:lstStyle>
          <a:p>
            <a:endParaRPr lang="tr-TR" b="1" dirty="0">
              <a:latin typeface="Calibri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1" y="6225992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etin kutusu 10"/>
          <p:cNvSpPr txBox="1"/>
          <p:nvPr/>
        </p:nvSpPr>
        <p:spPr>
          <a:xfrm>
            <a:off x="4285495" y="765130"/>
            <a:ext cx="281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ym typeface="Gill Sans" charset="0"/>
              </a:rPr>
              <a:t> MATRIXYL™3000</a:t>
            </a:r>
          </a:p>
        </p:txBody>
      </p:sp>
      <p:sp>
        <p:nvSpPr>
          <p:cNvPr id="15" name="İçerik Yer Tutucusu 2"/>
          <p:cNvSpPr txBox="1">
            <a:spLocks/>
          </p:cNvSpPr>
          <p:nvPr/>
        </p:nvSpPr>
        <p:spPr>
          <a:xfrm>
            <a:off x="5204532" y="1873091"/>
            <a:ext cx="6234259" cy="1947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188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Hasta Popülasyonu :39-79 Yaş </a:t>
            </a:r>
          </a:p>
          <a:p>
            <a:pPr marL="361188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Hasta Sayısı: 23 Gönüllü</a:t>
            </a:r>
          </a:p>
          <a:p>
            <a:pPr marL="361188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Süre : İki Ay Boyunca </a:t>
            </a:r>
          </a:p>
          <a:p>
            <a:pPr marL="361188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Uygulama :Günde İki Defa Yüzün Yarısına </a:t>
            </a:r>
            <a:r>
              <a:rPr lang="tr-TR" sz="1400" dirty="0" smtClean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 </a:t>
            </a: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%3 Matrixyl TM 3000 İçeren Kreme Karşı </a:t>
            </a:r>
            <a:r>
              <a:rPr lang="tr-TR" sz="1400" dirty="0" err="1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Plasebo</a:t>
            </a:r>
            <a:endParaRPr lang="tr-TR" sz="1400" dirty="0">
              <a:solidFill>
                <a:schemeClr val="tx1"/>
              </a:solidFill>
              <a:latin typeface="+mj-lt"/>
              <a:ea typeface="Times New Roman"/>
              <a:cs typeface="Avant Garde Book BT"/>
              <a:sym typeface="Gill Sans" charset="0"/>
            </a:endParaRPr>
          </a:p>
          <a:p>
            <a:pPr marL="361188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  <a:latin typeface="+mj-lt"/>
                <a:ea typeface="Times New Roman"/>
                <a:cs typeface="Avant Garde Book BT"/>
                <a:sym typeface="Gill Sans" charset="0"/>
              </a:rPr>
              <a:t> Profilometri Ve Fotoğraf İle TO’a Nazaran Kırışıklık Etkinliğinin Değerlendirilmesi.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9" y="1505625"/>
            <a:ext cx="1880029" cy="162724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84" y="1305761"/>
            <a:ext cx="1921786" cy="183826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9" y="3551496"/>
            <a:ext cx="2016859" cy="202503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84" y="3393235"/>
            <a:ext cx="1965792" cy="199480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846" y="6341625"/>
            <a:ext cx="1560579" cy="413005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4961223" y="1371807"/>
            <a:ext cx="4281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algn="ctr">
              <a:buClr>
                <a:srgbClr val="B3B435">
                  <a:lumMod val="75000"/>
                </a:srgbClr>
              </a:buClr>
            </a:pPr>
            <a:r>
              <a:rPr lang="tr-TR" b="1" dirty="0">
                <a:solidFill>
                  <a:schemeClr val="accent6"/>
                </a:solidFill>
                <a:sym typeface="Gill Sans" charset="0"/>
              </a:rPr>
              <a:t>KIRIŞIKLIK ÖNLEME ETKİNLİĞİ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6096000" y="4564011"/>
            <a:ext cx="3795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algn="ctr">
              <a:buClr>
                <a:srgbClr val="B3B435">
                  <a:lumMod val="75000"/>
                </a:srgbClr>
              </a:buClr>
            </a:pPr>
            <a:r>
              <a:rPr lang="tr-TR" b="1" dirty="0">
                <a:solidFill>
                  <a:srgbClr val="FF0000"/>
                </a:solidFill>
                <a:ea typeface="Times New Roman"/>
                <a:cs typeface="Avant Garde Book BT"/>
                <a:sym typeface="Gill Sans" charset="0"/>
              </a:rPr>
              <a:t>Sonuç: % 45 kırışıklık azaltma etkisi klinik olarak kanıtlanmıştır.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4501662" y="-8792"/>
            <a:ext cx="33322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 smtClean="0">
                <a:sym typeface="Gill Sans" charset="0"/>
              </a:rPr>
              <a:t>WRINKLE SERİ</a:t>
            </a:r>
          </a:p>
        </p:txBody>
      </p:sp>
    </p:spTree>
    <p:extLst>
      <p:ext uri="{BB962C8B-B14F-4D97-AF65-F5344CB8AC3E}">
        <p14:creationId xmlns:p14="http://schemas.microsoft.com/office/powerpoint/2010/main" val="24543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5" y="6142540"/>
            <a:ext cx="1366567" cy="5934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İçerik Yer Tutucusu 2"/>
          <p:cNvSpPr txBox="1">
            <a:spLocks/>
          </p:cNvSpPr>
          <p:nvPr/>
        </p:nvSpPr>
        <p:spPr>
          <a:xfrm>
            <a:off x="5995851" y="1563266"/>
            <a:ext cx="4911635" cy="43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solidFill>
                  <a:srgbClr val="002060"/>
                </a:solidFill>
                <a:latin typeface="+mj-lt"/>
                <a:cs typeface="Avant Garde Book BT"/>
              </a:rPr>
              <a:t> </a:t>
            </a:r>
            <a:r>
              <a:rPr lang="tr-TR" sz="1900" b="1" dirty="0" smtClean="0">
                <a:latin typeface="+mj-lt"/>
                <a:cs typeface="Avant Garde Book BT"/>
              </a:rPr>
              <a:t>HALOXYL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900" dirty="0" smtClean="0">
                <a:latin typeface="+mj-lt"/>
                <a:cs typeface="Avant Garde Book BT"/>
              </a:rPr>
              <a:t>Palmitoyl </a:t>
            </a:r>
            <a:r>
              <a:rPr lang="tr-TR" sz="1900" dirty="0">
                <a:latin typeface="+mj-lt"/>
                <a:cs typeface="Avant Garde Book BT"/>
              </a:rPr>
              <a:t>Oligopeptide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900" dirty="0">
                <a:latin typeface="+mj-lt"/>
                <a:cs typeface="Avant Garde Book BT"/>
              </a:rPr>
              <a:t>Palmitoyl Tetrapeptide -3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tr-TR" sz="1900" dirty="0">
                <a:latin typeface="+mj-lt"/>
                <a:cs typeface="Avant Garde Book BT"/>
              </a:rPr>
              <a:t>N-</a:t>
            </a:r>
            <a:r>
              <a:rPr lang="tr-TR" sz="1900" dirty="0" err="1">
                <a:latin typeface="+mj-lt"/>
                <a:cs typeface="Avant Garde Book BT"/>
              </a:rPr>
              <a:t>Hydroxysuccunimde</a:t>
            </a:r>
            <a:r>
              <a:rPr lang="tr-TR" sz="1900" dirty="0">
                <a:latin typeface="+mj-lt"/>
                <a:cs typeface="Avant Garde Book BT"/>
              </a:rPr>
              <a:t> (NHS)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9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latin typeface="+mj-lt"/>
                <a:cs typeface="Avant Garde Book BT"/>
              </a:rPr>
              <a:t>Flavonoid </a:t>
            </a:r>
            <a:r>
              <a:rPr lang="tr-TR" sz="1900" b="1" dirty="0">
                <a:latin typeface="+mj-lt"/>
                <a:cs typeface="Avant Garde Book BT"/>
              </a:rPr>
              <a:t>(Chrysin)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9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latin typeface="+mj-lt"/>
                <a:cs typeface="Avant Garde Book BT"/>
              </a:rPr>
              <a:t>Regenistem </a:t>
            </a:r>
            <a:r>
              <a:rPr lang="tr-TR" sz="1900" b="1" dirty="0">
                <a:latin typeface="+mj-lt"/>
                <a:cs typeface="Avant Garde Book BT"/>
              </a:rPr>
              <a:t>Red Rice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9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latin typeface="+mj-lt"/>
                <a:cs typeface="Avant Garde Book BT"/>
              </a:rPr>
              <a:t>Ribose</a:t>
            </a:r>
            <a:endParaRPr lang="tr-TR" sz="1900" b="1" dirty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19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latin typeface="+mj-lt"/>
                <a:cs typeface="Avant Garde Book BT"/>
              </a:rPr>
              <a:t>Beta  </a:t>
            </a:r>
            <a:r>
              <a:rPr lang="tr-TR" sz="1900" b="1" dirty="0">
                <a:latin typeface="+mj-lt"/>
                <a:cs typeface="Avant Garde Book BT"/>
              </a:rPr>
              <a:t>Vulgaris Root Extract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1900" b="1" dirty="0" smtClean="0">
              <a:latin typeface="+mj-lt"/>
              <a:cs typeface="Avant Garde Book B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1900" b="1" dirty="0" smtClean="0">
                <a:latin typeface="+mj-lt"/>
                <a:cs typeface="Avant Garde Book BT"/>
              </a:rPr>
              <a:t>Niacinamide</a:t>
            </a: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09" y="6232781"/>
            <a:ext cx="1893993" cy="41300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299765" y="138910"/>
            <a:ext cx="52136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4400" b="1" cap="none" spc="0" dirty="0" smtClean="0">
                <a:ln/>
                <a:effectLst/>
              </a:rPr>
              <a:t>GÖZ ALTI BAKIM</a:t>
            </a:r>
            <a:endParaRPr lang="tr-TR" sz="4400" b="1" cap="none" spc="0" dirty="0">
              <a:ln/>
              <a:effectLst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6" y="855869"/>
            <a:ext cx="4971956" cy="49719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927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385341" y="0"/>
            <a:ext cx="526458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TEMEL BAKIM SERİSİ</a:t>
            </a:r>
            <a:endParaRPr lang="tr-TR" sz="36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" y="1337991"/>
            <a:ext cx="2809664" cy="3726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Dikdörtgen 6"/>
          <p:cNvSpPr/>
          <p:nvPr/>
        </p:nvSpPr>
        <p:spPr>
          <a:xfrm>
            <a:off x="236579" y="5064234"/>
            <a:ext cx="30981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188" indent="-342900">
              <a:buFont typeface="Arial" pitchFamily="34" charset="0"/>
              <a:buChar char="•"/>
            </a:pPr>
            <a:r>
              <a:rPr lang="tr-TR" sz="1100" b="1" dirty="0" smtClean="0">
                <a:cs typeface="Avant Garde Book BT"/>
              </a:rPr>
              <a:t>Riboxyl</a:t>
            </a:r>
            <a:endParaRPr lang="tr-TR" sz="1100" b="1" dirty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</a:pPr>
            <a:r>
              <a:rPr lang="tr-TR" sz="1100" b="1" dirty="0">
                <a:cs typeface="Avant Garde Book BT"/>
              </a:rPr>
              <a:t>Regenistem Red </a:t>
            </a:r>
            <a:r>
              <a:rPr lang="tr-TR" sz="1100" b="1" dirty="0" smtClean="0">
                <a:cs typeface="Avant Garde Book BT"/>
              </a:rPr>
              <a:t>Rice</a:t>
            </a:r>
            <a:endParaRPr lang="tr-TR" sz="1100" b="1" dirty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1100" b="1" dirty="0">
                <a:cs typeface="Avant Garde Book BT"/>
              </a:rPr>
              <a:t>Day Moist </a:t>
            </a:r>
            <a:r>
              <a:rPr lang="tr-TR" sz="1100" b="1" dirty="0" smtClean="0">
                <a:cs typeface="Avant Garde Book BT"/>
              </a:rPr>
              <a:t>(</a:t>
            </a:r>
            <a:r>
              <a:rPr lang="tr-TR" sz="1100" b="1" dirty="0">
                <a:cs typeface="Avant Garde Book BT"/>
              </a:rPr>
              <a:t>Beta Vulgaris  Root Extract</a:t>
            </a:r>
            <a:r>
              <a:rPr lang="tr-TR" sz="1100" b="1" dirty="0" smtClean="0">
                <a:cs typeface="Avant Garde Book BT"/>
              </a:rPr>
              <a:t>)</a:t>
            </a: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1100" b="1" dirty="0" smtClean="0">
                <a:cs typeface="Avant Garde Book BT"/>
              </a:rPr>
              <a:t>Sodyum </a:t>
            </a:r>
            <a:r>
              <a:rPr lang="tr-TR" sz="1100" b="1" dirty="0">
                <a:cs typeface="Avant Garde Book BT"/>
              </a:rPr>
              <a:t>Hyaluronat	</a:t>
            </a:r>
            <a:endParaRPr lang="tr-TR" sz="11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1100" b="1" dirty="0" smtClean="0">
                <a:cs typeface="Avant Garde Book BT"/>
              </a:rPr>
              <a:t>Sodium PCA ( Amino Asit)</a:t>
            </a:r>
            <a:r>
              <a:rPr lang="tr-TR" sz="1100" b="1" dirty="0">
                <a:cs typeface="Avant Garde Book BT"/>
              </a:rPr>
              <a:t>	</a:t>
            </a:r>
            <a:endParaRPr lang="tr-TR" sz="11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1100" b="1" dirty="0" err="1" smtClean="0">
                <a:cs typeface="Avant Garde Book BT"/>
              </a:rPr>
              <a:t>Shea</a:t>
            </a:r>
            <a:r>
              <a:rPr lang="tr-TR" sz="1100" b="1" dirty="0" smtClean="0">
                <a:cs typeface="Avant Garde Book BT"/>
              </a:rPr>
              <a:t> </a:t>
            </a:r>
            <a:r>
              <a:rPr lang="tr-TR" sz="1100" b="1" dirty="0" err="1" smtClean="0">
                <a:cs typeface="Avant Garde Book BT"/>
              </a:rPr>
              <a:t>Butter</a:t>
            </a:r>
            <a:endParaRPr lang="tr-TR" sz="11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1100" b="1" dirty="0">
              <a:solidFill>
                <a:srgbClr val="002060"/>
              </a:solidFill>
              <a:cs typeface="Avant Garde Book B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83" y="1636511"/>
            <a:ext cx="2623036" cy="3084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Dikdörtgen 8"/>
          <p:cNvSpPr/>
          <p:nvPr/>
        </p:nvSpPr>
        <p:spPr>
          <a:xfrm>
            <a:off x="3129339" y="4721051"/>
            <a:ext cx="27381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188" indent="-342900">
              <a:buFont typeface="Arial" pitchFamily="34" charset="0"/>
              <a:buChar char="•"/>
            </a:pPr>
            <a:r>
              <a:rPr lang="tr-TR" sz="900" b="1" dirty="0" smtClean="0">
                <a:cs typeface="Avant Garde Book BT"/>
              </a:rPr>
              <a:t>Riboxyl</a:t>
            </a:r>
          </a:p>
          <a:p>
            <a:pPr marL="361188" indent="-342900">
              <a:buFont typeface="Arial" pitchFamily="34" charset="0"/>
              <a:buChar char="•"/>
            </a:pPr>
            <a:endParaRPr lang="tr-TR" sz="900" b="1" dirty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</a:pPr>
            <a:r>
              <a:rPr lang="tr-TR" sz="900" b="1" dirty="0">
                <a:cs typeface="Avant Garde Book BT"/>
              </a:rPr>
              <a:t>Regenistem Red </a:t>
            </a:r>
            <a:r>
              <a:rPr lang="tr-TR" sz="900" b="1" dirty="0" smtClean="0">
                <a:cs typeface="Avant Garde Book BT"/>
              </a:rPr>
              <a:t>Rice</a:t>
            </a:r>
          </a:p>
          <a:p>
            <a:pPr marL="361188" indent="-342900">
              <a:buFont typeface="Arial" pitchFamily="34" charset="0"/>
              <a:buChar char="•"/>
            </a:pPr>
            <a:endParaRPr lang="tr-TR" sz="900" b="1" dirty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900" b="1" dirty="0">
                <a:cs typeface="Avant Garde Book BT"/>
              </a:rPr>
              <a:t>Day Moist </a:t>
            </a:r>
            <a:r>
              <a:rPr lang="tr-TR" sz="900" b="1" dirty="0" smtClean="0">
                <a:cs typeface="Avant Garde Book BT"/>
              </a:rPr>
              <a:t>(</a:t>
            </a:r>
            <a:r>
              <a:rPr lang="tr-TR" sz="900" b="1" dirty="0">
                <a:cs typeface="Avant Garde Book BT"/>
              </a:rPr>
              <a:t>Beta Vulgaris  Root Extract)</a:t>
            </a: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9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900" b="1" dirty="0" smtClean="0">
                <a:cs typeface="Avant Garde Book BT"/>
              </a:rPr>
              <a:t>Sodyum </a:t>
            </a:r>
            <a:r>
              <a:rPr lang="tr-TR" sz="900" b="1" dirty="0">
                <a:cs typeface="Avant Garde Book BT"/>
              </a:rPr>
              <a:t>Hyaluronat	</a:t>
            </a:r>
          </a:p>
          <a:p>
            <a:pPr marL="18288">
              <a:defRPr/>
            </a:pPr>
            <a:endParaRPr lang="tr-TR" sz="9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900" b="1" dirty="0" smtClean="0">
                <a:cs typeface="Avant Garde Book BT"/>
              </a:rPr>
              <a:t>Sodium PCA ( Amino Asit)</a:t>
            </a:r>
            <a:r>
              <a:rPr lang="tr-TR" sz="900" b="1" dirty="0">
                <a:cs typeface="Avant Garde Book BT"/>
              </a:rPr>
              <a:t>	</a:t>
            </a:r>
            <a:endParaRPr lang="tr-TR" sz="9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900" b="1" dirty="0" smtClean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900" b="1" dirty="0" smtClean="0">
                <a:cs typeface="Avant Garde Book BT"/>
              </a:rPr>
              <a:t>Shea Butter</a:t>
            </a: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900" b="1" dirty="0"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r>
              <a:rPr lang="tr-TR" sz="900" b="1" dirty="0" smtClean="0">
                <a:cs typeface="Avant Garde Book BT"/>
              </a:rPr>
              <a:t>Bisabolol</a:t>
            </a: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900" b="1" dirty="0">
              <a:solidFill>
                <a:srgbClr val="002060"/>
              </a:solidFill>
              <a:cs typeface="Avant Garde Book BT"/>
            </a:endParaRPr>
          </a:p>
          <a:p>
            <a:pPr marL="361188" indent="-342900">
              <a:buFont typeface="Arial" pitchFamily="34" charset="0"/>
              <a:buChar char="•"/>
              <a:defRPr/>
            </a:pPr>
            <a:endParaRPr lang="tr-TR" sz="900" b="1" dirty="0">
              <a:solidFill>
                <a:srgbClr val="002060"/>
              </a:solidFill>
              <a:cs typeface="Avant Garde Book B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6659" y="1516055"/>
            <a:ext cx="2837456" cy="3370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Dikdörtgen 10"/>
          <p:cNvSpPr/>
          <p:nvPr/>
        </p:nvSpPr>
        <p:spPr>
          <a:xfrm>
            <a:off x="826559" y="911914"/>
            <a:ext cx="16502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ANTİ-AGE</a:t>
            </a:r>
            <a:endParaRPr lang="tr-T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4113867" y="1142748"/>
            <a:ext cx="5854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endParaRPr lang="tr-T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5920592" y="1134912"/>
            <a:ext cx="267788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KARMA CİLT KÖPÜK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52" y="1535022"/>
            <a:ext cx="2809034" cy="3151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Dikdörtgen 14"/>
          <p:cNvSpPr/>
          <p:nvPr/>
        </p:nvSpPr>
        <p:spPr>
          <a:xfrm>
            <a:off x="8780028" y="1142747"/>
            <a:ext cx="291875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DERİNLEMESİNE KURU CİLT</a:t>
            </a:r>
            <a:endParaRPr lang="tr-TR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8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385341" y="0"/>
            <a:ext cx="526458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TEMEL BAKIM SERİSİ</a:t>
            </a:r>
            <a:endParaRPr lang="tr-TR" sz="36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6" y="1737370"/>
            <a:ext cx="2723209" cy="33963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Dikdörtgen 5"/>
          <p:cNvSpPr/>
          <p:nvPr/>
        </p:nvSpPr>
        <p:spPr>
          <a:xfrm>
            <a:off x="469860" y="1333115"/>
            <a:ext cx="23166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TEMİZLEME SÜTÜ</a:t>
            </a:r>
            <a:endParaRPr lang="tr-T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63" y="1733225"/>
            <a:ext cx="2528782" cy="3400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Dikdörtgen 7"/>
          <p:cNvSpPr/>
          <p:nvPr/>
        </p:nvSpPr>
        <p:spPr>
          <a:xfrm>
            <a:off x="3273301" y="1330060"/>
            <a:ext cx="23255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KURU CİLT TONİK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13" y="1733225"/>
            <a:ext cx="2618145" cy="3400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Dikdörtgen 9"/>
          <p:cNvSpPr/>
          <p:nvPr/>
        </p:nvSpPr>
        <p:spPr>
          <a:xfrm>
            <a:off x="6085588" y="1363893"/>
            <a:ext cx="22115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PEELING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1733224"/>
            <a:ext cx="2923249" cy="3400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Dikdörtgen 11"/>
          <p:cNvSpPr/>
          <p:nvPr/>
        </p:nvSpPr>
        <p:spPr>
          <a:xfrm>
            <a:off x="9059559" y="1363893"/>
            <a:ext cx="22115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OKSİJEN MASKESİ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8" y="6107027"/>
            <a:ext cx="1711234" cy="5094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822" y="6220597"/>
            <a:ext cx="1954178" cy="4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376848" y="0"/>
            <a:ext cx="5699573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ATOPİK DERMATİT A.D</a:t>
            </a:r>
            <a:endParaRPr lang="tr-T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28" y="1118378"/>
            <a:ext cx="3660484" cy="3650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858" y="1118380"/>
            <a:ext cx="3622226" cy="3650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Dikdörtgen 8"/>
          <p:cNvSpPr/>
          <p:nvPr/>
        </p:nvSpPr>
        <p:spPr>
          <a:xfrm>
            <a:off x="4132512" y="4815020"/>
            <a:ext cx="4357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tr-TR" sz="1600" b="1" dirty="0">
                <a:latin typeface="Calibri" pitchFamily="34" charset="0"/>
                <a:cs typeface="Calibri" pitchFamily="34" charset="0"/>
              </a:rPr>
              <a:t>SYN – </a:t>
            </a:r>
            <a:r>
              <a:rPr lang="tr-TR" sz="1600" b="1" dirty="0" smtClean="0">
                <a:latin typeface="Calibri" pitchFamily="34" charset="0"/>
                <a:cs typeface="Calibri" pitchFamily="34" charset="0"/>
              </a:rPr>
              <a:t>UP(Ciltte nem tutma özelliğine sahip)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tr-TR" sz="1600" b="1" dirty="0">
                <a:latin typeface="Calibri" pitchFamily="34" charset="0"/>
                <a:cs typeface="Calibri" pitchFamily="34" charset="0"/>
              </a:rPr>
              <a:t>SYR CALM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tr-TR" sz="1600" b="1" dirty="0" smtClean="0">
                <a:latin typeface="Calibri" pitchFamily="34" charset="0"/>
                <a:cs typeface="Calibri" pitchFamily="34" charset="0"/>
              </a:rPr>
              <a:t>Ceramide </a:t>
            </a:r>
            <a:r>
              <a:rPr lang="tr-TR" sz="1600" b="1" dirty="0">
                <a:latin typeface="Calibri" pitchFamily="34" charset="0"/>
                <a:cs typeface="Calibri" pitchFamily="34" charset="0"/>
              </a:rPr>
              <a:t>III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tr-TR" sz="1600" b="1" dirty="0">
                <a:latin typeface="Calibri" pitchFamily="34" charset="0"/>
                <a:cs typeface="Calibri" pitchFamily="34" charset="0"/>
              </a:rPr>
              <a:t>Oenothera Biennis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tr-TR" sz="1600" b="1" dirty="0">
                <a:latin typeface="Calibri" pitchFamily="34" charset="0"/>
                <a:cs typeface="Calibri" pitchFamily="34" charset="0"/>
              </a:rPr>
              <a:t>Beta  Glucan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tr-TR" sz="1600" b="1" dirty="0">
                <a:latin typeface="Calibri" pitchFamily="34" charset="0"/>
                <a:cs typeface="Calibri" pitchFamily="34" charset="0"/>
              </a:rPr>
              <a:t>Bisabolol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3782" y="1118379"/>
            <a:ext cx="3500721" cy="3650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3461" y="4911635"/>
            <a:ext cx="1102219" cy="68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6087574"/>
            <a:ext cx="1319349" cy="594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36" y="6109232"/>
            <a:ext cx="1506657" cy="5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422103" y="0"/>
            <a:ext cx="332167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SAÇ GRUBU</a:t>
            </a:r>
            <a:endParaRPr lang="tr-T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10" y="1037492"/>
            <a:ext cx="4071443" cy="4084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576" y="1254034"/>
            <a:ext cx="3347412" cy="38677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1710" y="1419775"/>
            <a:ext cx="3596157" cy="3536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8" name="Metin kutusu 7"/>
          <p:cNvSpPr txBox="1"/>
          <p:nvPr/>
        </p:nvSpPr>
        <p:spPr>
          <a:xfrm>
            <a:off x="706686" y="5215840"/>
            <a:ext cx="205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cs typeface="Avant Garde Book BT"/>
              </a:rPr>
              <a:t>PROCAPİL</a:t>
            </a:r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706686" y="5679245"/>
            <a:ext cx="257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cs typeface="Avant Garde Book BT"/>
              </a:rPr>
              <a:t>Hexapeptide-1</a:t>
            </a:r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762829" y="5215840"/>
            <a:ext cx="33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tr-TR" b="1" dirty="0">
                <a:cs typeface="Avant Garde Book BT"/>
              </a:rPr>
              <a:t>Amino Acid </a:t>
            </a:r>
            <a:r>
              <a:rPr lang="tr-TR" b="1" dirty="0" smtClean="0">
                <a:cs typeface="Avant Garde Book BT"/>
              </a:rPr>
              <a:t>Complex</a:t>
            </a:r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2762829" y="5679245"/>
            <a:ext cx="257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b="1" dirty="0">
                <a:cs typeface="Avant Garde Book BT"/>
              </a:rPr>
              <a:t>Vitamin Complex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665164" y="6142650"/>
            <a:ext cx="264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b="1" dirty="0" smtClean="0">
                <a:cs typeface="Avant Garde Book BT"/>
              </a:rPr>
              <a:t>Phyto</a:t>
            </a:r>
            <a:r>
              <a:rPr lang="tr-TR" b="1" dirty="0">
                <a:cs typeface="Avant Garde Book BT"/>
              </a:rPr>
              <a:t> </a:t>
            </a:r>
            <a:r>
              <a:rPr lang="tr-TR" b="1" dirty="0" smtClean="0">
                <a:cs typeface="Avant Garde Book BT"/>
              </a:rPr>
              <a:t>Keratin</a:t>
            </a:r>
            <a:endParaRPr lang="tr-TR" b="1" dirty="0">
              <a:cs typeface="Avant Garde Book BT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5678734" y="5195500"/>
            <a:ext cx="263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b="1" dirty="0" err="1" smtClean="0">
                <a:cs typeface="Avant Garde Book BT"/>
              </a:rPr>
              <a:t>Apigenin</a:t>
            </a:r>
            <a:r>
              <a:rPr lang="tr-TR" b="1" dirty="0">
                <a:cs typeface="Avant Garde Book BT"/>
              </a:rPr>
              <a:t> </a:t>
            </a:r>
            <a:r>
              <a:rPr lang="tr-TR" sz="1200" b="1" dirty="0" smtClean="0">
                <a:cs typeface="Avant Garde Book BT"/>
              </a:rPr>
              <a:t>(</a:t>
            </a:r>
            <a:r>
              <a:rPr lang="tr-TR" sz="900" b="1" dirty="0" smtClean="0">
                <a:cs typeface="Avant Garde Book BT"/>
              </a:rPr>
              <a:t>Saç derisindeki zayıf </a:t>
            </a:r>
            <a:r>
              <a:rPr lang="tr-TR" sz="900" b="1" dirty="0" err="1" smtClean="0">
                <a:cs typeface="Avant Garde Book BT"/>
              </a:rPr>
              <a:t>mikrolosyanu</a:t>
            </a:r>
            <a:r>
              <a:rPr lang="tr-TR" sz="900" b="1" dirty="0" smtClean="0">
                <a:cs typeface="Avant Garde Book BT"/>
              </a:rPr>
              <a:t> arttırır)</a:t>
            </a:r>
            <a:endParaRPr lang="tr-TR" b="1" dirty="0">
              <a:cs typeface="Avant Garde Book BT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5678733" y="5679245"/>
            <a:ext cx="228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b="1" dirty="0" smtClean="0">
                <a:cs typeface="Avant Garde Book BT"/>
              </a:rPr>
              <a:t>Oleanolic </a:t>
            </a:r>
            <a:r>
              <a:rPr lang="tr-TR" b="1" dirty="0" err="1" smtClean="0">
                <a:cs typeface="Avant Garde Book BT"/>
              </a:rPr>
              <a:t>Asid</a:t>
            </a:r>
            <a:r>
              <a:rPr lang="tr-TR" b="1" dirty="0" smtClean="0">
                <a:cs typeface="Avant Garde Book BT"/>
              </a:rPr>
              <a:t/>
            </a:r>
            <a:br>
              <a:rPr lang="tr-TR" b="1" dirty="0" smtClean="0">
                <a:cs typeface="Avant Garde Book BT"/>
              </a:rPr>
            </a:br>
            <a:r>
              <a:rPr lang="tr-TR" b="1" dirty="0" smtClean="0">
                <a:cs typeface="Avant Garde Book BT"/>
              </a:rPr>
              <a:t>(5alfaRedüktazı engeller)</a:t>
            </a:r>
            <a:endParaRPr lang="tr-TR" b="1" dirty="0">
              <a:cs typeface="Avant Garde Book BT"/>
            </a:endParaRPr>
          </a:p>
        </p:txBody>
      </p:sp>
      <p:sp>
        <p:nvSpPr>
          <p:cNvPr id="17" name="İçerik Yer Tutucusu 2"/>
          <p:cNvSpPr txBox="1">
            <a:spLocks/>
          </p:cNvSpPr>
          <p:nvPr/>
        </p:nvSpPr>
        <p:spPr>
          <a:xfrm>
            <a:off x="9337375" y="4807193"/>
            <a:ext cx="1944216" cy="1555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914400" lvl="1" indent="-4572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tr-TR" sz="1400" b="1" dirty="0" smtClean="0">
                <a:latin typeface="+mj-lt"/>
                <a:cs typeface="Avant Garde Book BT"/>
              </a:rPr>
              <a:t>Soya Proteini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tr-TR" sz="1400" b="1" dirty="0" smtClean="0">
                <a:cs typeface="Avant Garde Book BT"/>
              </a:rPr>
              <a:t>Mısır Proteini</a:t>
            </a:r>
            <a:endParaRPr lang="tr-TR" sz="1400" b="1" dirty="0"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tr-TR" sz="1400" b="1" dirty="0" err="1" smtClean="0">
                <a:latin typeface="+mj-lt"/>
                <a:cs typeface="Avant Garde Book BT"/>
              </a:rPr>
              <a:t>Shea</a:t>
            </a:r>
            <a:r>
              <a:rPr lang="tr-TR" sz="1400" b="1" dirty="0" smtClean="0">
                <a:latin typeface="+mj-lt"/>
                <a:cs typeface="Avant Garde Book BT"/>
              </a:rPr>
              <a:t> </a:t>
            </a:r>
            <a:r>
              <a:rPr lang="tr-TR" sz="1400" b="1" dirty="0" err="1" smtClean="0">
                <a:latin typeface="+mj-lt"/>
                <a:cs typeface="Avant Garde Book BT"/>
              </a:rPr>
              <a:t>Butter</a:t>
            </a: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tr-TR" sz="1400" b="1" noProof="0" dirty="0" err="1" smtClean="0">
                <a:latin typeface="+mj-lt"/>
                <a:cs typeface="Avant Garde Book BT"/>
              </a:rPr>
              <a:t>Arginine</a:t>
            </a:r>
            <a:endParaRPr lang="tr-TR" sz="1400" b="1" dirty="0" smtClean="0">
              <a:latin typeface="+mj-lt"/>
              <a:cs typeface="Avant Garde Book BT"/>
            </a:endParaRPr>
          </a:p>
        </p:txBody>
      </p:sp>
    </p:spTree>
    <p:extLst>
      <p:ext uri="{BB962C8B-B14F-4D97-AF65-F5344CB8AC3E}">
        <p14:creationId xmlns:p14="http://schemas.microsoft.com/office/powerpoint/2010/main" val="1660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422103" y="0"/>
            <a:ext cx="332167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SAÇ GRUBU</a:t>
            </a:r>
            <a:endParaRPr lang="tr-T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4" y="854340"/>
            <a:ext cx="4309440" cy="38960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Dikdörtgen 13"/>
          <p:cNvSpPr/>
          <p:nvPr/>
        </p:nvSpPr>
        <p:spPr>
          <a:xfrm>
            <a:off x="921984" y="4864152"/>
            <a:ext cx="244827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 smtClean="0">
                <a:latin typeface="+mj-lt"/>
                <a:cs typeface="Avant Garde Book BT"/>
              </a:rPr>
              <a:t>Tea Tree Leaf Oil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latin typeface="+mj-lt"/>
                <a:cs typeface="Avant Garde Book BT"/>
              </a:rPr>
              <a:t>Phyto </a:t>
            </a:r>
            <a:r>
              <a:rPr lang="tr-TR" sz="1200" b="1" dirty="0" smtClean="0">
                <a:latin typeface="+mj-lt"/>
                <a:cs typeface="Avant Garde Book BT"/>
              </a:rPr>
              <a:t>Keratin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latin typeface="+mj-lt"/>
                <a:cs typeface="Avant Garde Book BT"/>
              </a:rPr>
              <a:t>Aminoasit Complex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latin typeface="+mj-lt"/>
                <a:cs typeface="Avant Garde Book BT"/>
              </a:rPr>
              <a:t>Multi-vitamin </a:t>
            </a:r>
            <a:r>
              <a:rPr lang="tr-TR" sz="1200" b="1" dirty="0" smtClean="0">
                <a:latin typeface="+mj-lt"/>
                <a:cs typeface="Avant Garde Book BT"/>
              </a:rPr>
              <a:t>Complex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 smtClean="0">
                <a:latin typeface="+mj-lt"/>
                <a:cs typeface="Avant Garde Book BT"/>
              </a:rPr>
              <a:t>Üzüm Çekirdeği Ekstraktı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 smtClean="0">
                <a:latin typeface="+mj-lt"/>
                <a:cs typeface="Avant Garde Book BT"/>
              </a:rPr>
              <a:t>Argan Yağı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200" b="1" dirty="0" smtClean="0">
                <a:latin typeface="+mj-lt"/>
                <a:cs typeface="Avant Garde Book BT"/>
              </a:rPr>
              <a:t>Zeytin Yaprağı Ekstraktı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854341"/>
            <a:ext cx="4173824" cy="38960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Dikdörtgen 13"/>
          <p:cNvSpPr/>
          <p:nvPr/>
        </p:nvSpPr>
        <p:spPr>
          <a:xfrm>
            <a:off x="6126481" y="4938018"/>
            <a:ext cx="295988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VITAL </a:t>
            </a:r>
            <a:r>
              <a:rPr lang="tr-TR" sz="1200" b="1" dirty="0">
                <a:latin typeface="+mj-lt"/>
                <a:cs typeface="Avant Garde Book BT"/>
              </a:rPr>
              <a:t>HAIR SCALP COMPLEX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</a:rPr>
              <a:t>Argan</a:t>
            </a:r>
            <a:endParaRPr lang="tr-TR" sz="1200" b="1" dirty="0">
              <a:latin typeface="+mj-lt"/>
              <a:cs typeface="Avant Garde Book BT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>
                <a:latin typeface="+mj-lt"/>
                <a:cs typeface="Avant Garde Book BT"/>
              </a:rPr>
              <a:t>Zeytin Yaprağı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>
                <a:latin typeface="+mj-lt"/>
                <a:cs typeface="Avant Garde Book BT"/>
              </a:rPr>
              <a:t>Ginseng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>
                <a:latin typeface="+mj-lt"/>
                <a:cs typeface="Avant Garde Book BT"/>
              </a:rPr>
              <a:t>Isırgan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>
                <a:latin typeface="+mj-lt"/>
                <a:cs typeface="Avant Garde Book BT"/>
              </a:rPr>
              <a:t>Sarımsak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1200" b="1" dirty="0">
                <a:latin typeface="+mj-lt"/>
                <a:cs typeface="Avant Garde Book BT"/>
              </a:rPr>
              <a:t>Multi Vitamin Complex</a:t>
            </a:r>
          </a:p>
        </p:txBody>
      </p:sp>
    </p:spTree>
    <p:extLst>
      <p:ext uri="{BB962C8B-B14F-4D97-AF65-F5344CB8AC3E}">
        <p14:creationId xmlns:p14="http://schemas.microsoft.com/office/powerpoint/2010/main" val="42080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neaderm Bitkisel Kok Hucre Teknolojis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"/>
            <a:ext cx="12111661" cy="63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864555" y="0"/>
            <a:ext cx="4750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ÇATLAK GRUBU</a:t>
            </a:r>
            <a:endParaRPr lang="tr-TR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8" y="940140"/>
            <a:ext cx="4288058" cy="3547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Dikdörtgen 13"/>
          <p:cNvSpPr/>
          <p:nvPr/>
        </p:nvSpPr>
        <p:spPr>
          <a:xfrm>
            <a:off x="584388" y="4334232"/>
            <a:ext cx="41044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tr-TR" sz="1100" b="1" dirty="0" smtClean="0">
              <a:latin typeface="+mj-lt"/>
              <a:cs typeface="Avant Garde Book B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REGESTRIL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r-TR" sz="1100" dirty="0" smtClean="0">
                <a:latin typeface="+mj-lt"/>
              </a:rPr>
              <a:t>Rutin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r-TR" sz="1100" dirty="0" smtClean="0">
                <a:latin typeface="+mj-lt"/>
              </a:rPr>
              <a:t>Phaseolus Lunatus ( Green Bean) Extract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r-TR" sz="1100" dirty="0" smtClean="0">
                <a:latin typeface="+mj-lt"/>
              </a:rPr>
              <a:t>Palmitoyl Oligopeptide,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r-TR" sz="1100" dirty="0" smtClean="0">
                <a:latin typeface="+mj-lt"/>
              </a:rPr>
              <a:t>Palmitoyl-Tetrapeptide-7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Shea Butter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Soluble collogen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Hydrolyzed Elastın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Hypericum Perforatum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Jojoba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+mj-lt"/>
              </a:rPr>
              <a:t>Panthenol </a:t>
            </a:r>
            <a:r>
              <a:rPr lang="tr-TR" sz="1100" dirty="0" smtClean="0"/>
              <a:t/>
            </a:r>
            <a:br>
              <a:rPr lang="tr-TR" sz="1100" dirty="0" smtClean="0"/>
            </a:br>
            <a:endParaRPr lang="tr-TR" sz="1200" dirty="0" smtClean="0"/>
          </a:p>
          <a:p>
            <a:pPr algn="l"/>
            <a:endParaRPr lang="tr-TR" sz="1100" b="1" dirty="0"/>
          </a:p>
        </p:txBody>
      </p:sp>
      <p:sp>
        <p:nvSpPr>
          <p:cNvPr id="7" name="Dikdörtgen 6"/>
          <p:cNvSpPr/>
          <p:nvPr/>
        </p:nvSpPr>
        <p:spPr>
          <a:xfrm>
            <a:off x="1583186" y="553599"/>
            <a:ext cx="21068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MEVCUT ÇATLAK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92" y="1215484"/>
            <a:ext cx="3991213" cy="3628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Dikdörtgen 8"/>
          <p:cNvSpPr/>
          <p:nvPr/>
        </p:nvSpPr>
        <p:spPr>
          <a:xfrm>
            <a:off x="7260544" y="829390"/>
            <a:ext cx="19495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TOPUK ÇATLAĞI</a:t>
            </a:r>
            <a:endPara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671621" y="1063571"/>
            <a:ext cx="1060463" cy="270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 smtClean="0"/>
              <a:t>134,5 TL</a:t>
            </a:r>
            <a:endParaRPr lang="tr-TR" sz="1050" b="1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3" y="940140"/>
            <a:ext cx="4288058" cy="3547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19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5" y="6076940"/>
            <a:ext cx="1366567" cy="42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Dikdörtgen"/>
          <p:cNvSpPr/>
          <p:nvPr/>
        </p:nvSpPr>
        <p:spPr>
          <a:xfrm>
            <a:off x="1524000" y="70221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+mj-lt"/>
                <a:cs typeface="Avant Garde Book BT"/>
                <a:sym typeface="Gill Sans" charset="0"/>
              </a:rPr>
              <a:t>Çatlama İzine Karşı Etkisi</a:t>
            </a:r>
            <a:endParaRPr lang="tr-TR" sz="3200" b="1" dirty="0">
              <a:latin typeface="+mj-lt"/>
              <a:cs typeface="Avant Garde Book BT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1524000" y="2142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atin typeface="+mj-lt"/>
              </a:rPr>
              <a:t>ANTİ STRECH MARK CREAM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62" y="1436362"/>
            <a:ext cx="6286544" cy="2339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62" y="3758616"/>
            <a:ext cx="6286544" cy="245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Metin kutusu 6"/>
          <p:cNvSpPr txBox="1"/>
          <p:nvPr/>
        </p:nvSpPr>
        <p:spPr>
          <a:xfrm>
            <a:off x="8739206" y="3341993"/>
            <a:ext cx="192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Kullanım Öncesi</a:t>
            </a:r>
          </a:p>
        </p:txBody>
      </p:sp>
      <p:sp>
        <p:nvSpPr>
          <p:cNvPr id="24" name="Metin kutusu 6"/>
          <p:cNvSpPr txBox="1"/>
          <p:nvPr/>
        </p:nvSpPr>
        <p:spPr>
          <a:xfrm>
            <a:off x="8739206" y="5769033"/>
            <a:ext cx="192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2.Ay</a:t>
            </a:r>
          </a:p>
        </p:txBody>
      </p:sp>
      <p:sp>
        <p:nvSpPr>
          <p:cNvPr id="20" name="18 Dikdörtgen"/>
          <p:cNvSpPr/>
          <p:nvPr/>
        </p:nvSpPr>
        <p:spPr>
          <a:xfrm rot="19893782">
            <a:off x="1548882" y="942407"/>
            <a:ext cx="1755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2000" b="1" dirty="0" err="1">
                <a:solidFill>
                  <a:srgbClr val="FFFF00"/>
                </a:solidFill>
                <a:latin typeface="Avant Garde Book BT"/>
                <a:cs typeface="Avant Garde Book BT"/>
              </a:rPr>
              <a:t>In</a:t>
            </a:r>
            <a:r>
              <a:rPr lang="tr-TR" altLang="tr-TR" sz="2000" b="1" dirty="0">
                <a:solidFill>
                  <a:srgbClr val="FFFF00"/>
                </a:solidFill>
                <a:latin typeface="Avant Garde Book BT"/>
                <a:cs typeface="Avant Garde Book BT"/>
              </a:rPr>
              <a:t> </a:t>
            </a:r>
            <a:r>
              <a:rPr lang="tr-TR" altLang="tr-TR" sz="2000" b="1" dirty="0" err="1">
                <a:solidFill>
                  <a:srgbClr val="FFFF00"/>
                </a:solidFill>
                <a:latin typeface="Avant Garde Book BT"/>
                <a:cs typeface="Avant Garde Book BT"/>
              </a:rPr>
              <a:t>Vivo</a:t>
            </a:r>
            <a:r>
              <a:rPr lang="tr-TR" altLang="tr-TR" sz="2000" b="1" dirty="0">
                <a:solidFill>
                  <a:srgbClr val="FFFF00"/>
                </a:solidFill>
                <a:latin typeface="Avant Garde Book BT"/>
                <a:cs typeface="Avant Garde Book BT"/>
              </a:rPr>
              <a:t> Test</a:t>
            </a:r>
            <a:endParaRPr lang="tr-TR" sz="2000" b="1" dirty="0">
              <a:solidFill>
                <a:srgbClr val="FFFF00"/>
              </a:solidFill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3" y="6076940"/>
            <a:ext cx="1560579" cy="413005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58" y="398956"/>
            <a:ext cx="2693163" cy="2680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35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121335" y="0"/>
            <a:ext cx="4079963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GÜNEŞ SERİSİ</a:t>
            </a:r>
            <a:endParaRPr lang="tr-T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77" y="1160585"/>
            <a:ext cx="3068515" cy="3068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1497" y="1290060"/>
            <a:ext cx="2939040" cy="2939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0739" y="1294061"/>
            <a:ext cx="3016068" cy="30160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9614" y="1364721"/>
            <a:ext cx="2860288" cy="2860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144" y="1364721"/>
            <a:ext cx="2490007" cy="2781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307" y="4312975"/>
            <a:ext cx="2157419" cy="21454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4346" y="4334640"/>
            <a:ext cx="2102461" cy="2087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9023148" y="5048828"/>
            <a:ext cx="2685652" cy="65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Phytosan</a:t>
            </a:r>
          </a:p>
          <a:p>
            <a:endParaRPr lang="tr-T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6087574"/>
            <a:ext cx="1319349" cy="594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74" y="6057962"/>
            <a:ext cx="1428734" cy="542941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9048495" y="5443150"/>
            <a:ext cx="26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Suncat DE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44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62912" y="1425492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1900" b="1" dirty="0"/>
              <a:t>Kök Hücre Nedir ?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Vücutta tüm doku ve organların yapısını oluşturan hücrelerdir.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Organizma içinde yer alan tüm hücrelere dönüşebilir ve ana hücre olarak tanımlanırlar.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Kök hücreler, vücutta ihtiyaç duyulan her bölgede yer alır. Böylece hastalanan veya hasarlanan tüm doku ve organların yenilenmesinde rol oynayabilirler.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İhtiyaç duyulan hücre tipine dönüşerek; hastalık, yaralanma ve diğer sebepler nedeniyle oluşan organ ve doku hasarı ya da kaybını onarırlar.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Bölünebilen yapıları sayesinde, aynı türden kök hücrelerin oluşumunda da rol oynarken aynı zamanda kas ya da kan hücrelerine dönüşebilirler.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1900" dirty="0"/>
              <a:t>Pek çok farklı türü bulunan kök hücreler, kişi henüz anne karnında iken gelişimin ilk basamaklarında önemli rol oynayarak, organ ve dokuların oluşumunu sağlar.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94" y="6016392"/>
            <a:ext cx="1560579" cy="4130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4" y="6000769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2980593" y="171372"/>
            <a:ext cx="504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/>
            <a:r>
              <a:rPr lang="tr-TR" sz="2800" b="1" dirty="0" err="1" smtClean="0">
                <a:solidFill>
                  <a:srgbClr val="FF0000"/>
                </a:solidFill>
              </a:rPr>
              <a:t>Plant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Stem Cell Technology</a:t>
            </a:r>
            <a:endParaRPr lang="fr-CA" sz="2800" b="1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94" y="694592"/>
            <a:ext cx="2130327" cy="1196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57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24000" y="2060848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000" b="1" dirty="0"/>
              <a:t>Kök Hücrenin Ciltte Kullanım Nedenleri 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000" dirty="0"/>
              <a:t>Yetişkinlerdeki hücre ve dokuların yenilenmesi ve onarımı kök hücrelerle sağlanır.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000" dirty="0"/>
              <a:t>Cildimizin daha genç ve daha canlı bir yapı ve görünüme sahip olması.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000" dirty="0"/>
              <a:t>Kök hücre ile yaşlanma süreci geriye çevirme yöntemlerinin amacı, kök hücreler ile yıpranmış dokudaki yenilenme, gençleşme ve onarımın hızlandırılmasıdır.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000" dirty="0"/>
              <a:t>Yaşlanmayı geciktirmek ve yaşlanma etkilerini gidermek.</a:t>
            </a:r>
          </a:p>
          <a:p>
            <a:pPr lvl="1"/>
            <a:endParaRPr lang="tr-TR" sz="2000" dirty="0"/>
          </a:p>
          <a:p>
            <a:pPr marL="800100" lvl="1" indent="-342900">
              <a:buFont typeface="Arial" pitchFamily="34" charset="0"/>
              <a:buChar char="•"/>
            </a:pPr>
            <a:endParaRPr lang="tr-TR" sz="2000" dirty="0"/>
          </a:p>
          <a:p>
            <a:pPr lvl="1"/>
            <a:r>
              <a:rPr lang="tr-TR" sz="2000" b="1" dirty="0"/>
              <a:t> </a:t>
            </a:r>
          </a:p>
          <a:p>
            <a:pPr lvl="1"/>
            <a:endParaRPr lang="tr-TR" sz="2000" b="1" dirty="0">
              <a:sym typeface="Gill Sans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86" y="5593374"/>
            <a:ext cx="1560579" cy="41300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1" y="5939962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524000" y="39827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2800" b="1" dirty="0">
              <a:solidFill>
                <a:srgbClr val="FF0000"/>
              </a:solidFill>
            </a:endParaRPr>
          </a:p>
          <a:p>
            <a:pPr marL="0" lvl="4" algn="ctr"/>
            <a:r>
              <a:rPr lang="tr-TR" sz="2800" b="1" dirty="0">
                <a:solidFill>
                  <a:srgbClr val="FF0000"/>
                </a:solidFill>
              </a:rPr>
              <a:t>Plant Stem Cell Technology</a:t>
            </a:r>
            <a:endParaRPr lang="fr-C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95" y="1407707"/>
            <a:ext cx="4176464" cy="3749715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19051" y="1407707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000" b="1" dirty="0"/>
              <a:t>Kök Hücrenin Ciltteki Etkileri Nedir ? </a:t>
            </a:r>
          </a:p>
          <a:p>
            <a:pPr lvl="1"/>
            <a:endParaRPr lang="tr-TR" sz="2000" b="1" dirty="0"/>
          </a:p>
          <a:p>
            <a:pPr lvl="1"/>
            <a:r>
              <a:rPr lang="tr-TR" sz="1600" b="1" dirty="0">
                <a:solidFill>
                  <a:srgbClr val="FFFF00"/>
                </a:solidFill>
              </a:rPr>
              <a:t>Katılımcıların 60 gün sonraki iyileşme yüzdeleri</a:t>
            </a:r>
          </a:p>
          <a:p>
            <a:pPr lvl="1"/>
            <a:endParaRPr lang="tr-TR" sz="2000" b="1" dirty="0"/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Cilt pürüzlerinde iyileşme (%85)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Cilt elastikiyetinin artması (%85)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Ciltte sıkılaşma (%80) 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Cilt tonunda düzelme (%78)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Çizgilerde azalma (%60)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Gözaltı torbalarında iyileşme (%60)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sz="2000" dirty="0">
                <a:sym typeface="Gill Sans" charset="0"/>
              </a:rPr>
              <a:t>Gözaltı morluklarında iyileşme (%55)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12" y="6110110"/>
            <a:ext cx="1560579" cy="41300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1" y="6110110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1894237" y="-182880"/>
            <a:ext cx="6892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2800" b="1" dirty="0">
              <a:solidFill>
                <a:srgbClr val="FF0000"/>
              </a:solidFill>
            </a:endParaRPr>
          </a:p>
          <a:p>
            <a:pPr marL="0" lvl="4" algn="ctr"/>
            <a:r>
              <a:rPr lang="tr-TR" sz="2800" b="1" dirty="0" err="1">
                <a:solidFill>
                  <a:srgbClr val="FF0000"/>
                </a:solidFill>
              </a:rPr>
              <a:t>Plant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Stem</a:t>
            </a:r>
            <a:r>
              <a:rPr lang="tr-TR" sz="2800" b="1" dirty="0">
                <a:solidFill>
                  <a:srgbClr val="FF0000"/>
                </a:solidFill>
              </a:rPr>
              <a:t> Cell </a:t>
            </a:r>
            <a:r>
              <a:rPr lang="tr-TR" sz="2800" b="1" dirty="0" err="1">
                <a:solidFill>
                  <a:srgbClr val="FF0000"/>
                </a:solidFill>
              </a:rPr>
              <a:t>Technology</a:t>
            </a:r>
            <a:endParaRPr lang="fr-C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74" y="1358809"/>
            <a:ext cx="1931469" cy="3673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16" y="1881554"/>
            <a:ext cx="3085554" cy="2866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29" y="6215083"/>
            <a:ext cx="1560579" cy="4130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083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1524000" y="39827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/>
            <a:r>
              <a:rPr lang="tr-TR" sz="2800" b="1" dirty="0" smtClean="0">
                <a:solidFill>
                  <a:srgbClr val="FF0000"/>
                </a:solidFill>
              </a:rPr>
              <a:t>Plant </a:t>
            </a:r>
            <a:r>
              <a:rPr lang="tr-TR" sz="2800" b="1" dirty="0">
                <a:solidFill>
                  <a:srgbClr val="FF0000"/>
                </a:solidFill>
              </a:rPr>
              <a:t>Stem Cell Technology / Regenistem Red Rice</a:t>
            </a:r>
            <a:endParaRPr lang="fr-CA" sz="2800" b="1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5" y="1256563"/>
            <a:ext cx="1720210" cy="17202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31" y="5032051"/>
            <a:ext cx="2464207" cy="1026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260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322888" y="0"/>
            <a:ext cx="4068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Akne SERİSİ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787" y="1109758"/>
            <a:ext cx="3931535" cy="3475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222" y="1109757"/>
            <a:ext cx="3998152" cy="3475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54" y="1109757"/>
            <a:ext cx="3794322" cy="3475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8856617" y="4585060"/>
            <a:ext cx="3043893" cy="1902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vant Garde Book B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Marine 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Sugar </a:t>
            </a:r>
            <a:r>
              <a:rPr lang="tr-TR" sz="1200" b="1" dirty="0">
                <a:latin typeface="+mj-lt"/>
                <a:cs typeface="Avant Garde Book BT"/>
              </a:rPr>
              <a:t>Maple </a:t>
            </a:r>
            <a:r>
              <a:rPr lang="tr-TR" sz="1200" b="1" dirty="0" smtClean="0">
                <a:latin typeface="+mj-lt"/>
                <a:cs typeface="Avant Garde Book BT"/>
              </a:rPr>
              <a:t>Extract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Orange </a:t>
            </a:r>
            <a:r>
              <a:rPr lang="tr-TR" sz="1200" b="1" dirty="0">
                <a:latin typeface="+mj-lt"/>
                <a:cs typeface="Avant Garde Book BT"/>
              </a:rPr>
              <a:t>Fruit Extract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Salvia </a:t>
            </a:r>
            <a:r>
              <a:rPr lang="tr-TR" sz="1200" b="1" dirty="0">
                <a:latin typeface="+mj-lt"/>
                <a:cs typeface="Avant Garde Book BT"/>
              </a:rPr>
              <a:t>Officinalis Extract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Hamamelis </a:t>
            </a:r>
            <a:r>
              <a:rPr lang="tr-TR" sz="1200" b="1" dirty="0">
                <a:latin typeface="+mj-lt"/>
                <a:cs typeface="Avant Garde Book BT"/>
              </a:rPr>
              <a:t>Extract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Amino </a:t>
            </a:r>
            <a:r>
              <a:rPr lang="tr-TR" sz="1200" b="1" dirty="0">
                <a:latin typeface="+mj-lt"/>
                <a:cs typeface="Avant Garde Book BT"/>
              </a:rPr>
              <a:t>Acid Complex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Calendula Officinalis</a:t>
            </a:r>
            <a:r>
              <a:rPr lang="tr-TR" sz="1200" b="1" dirty="0">
                <a:latin typeface="+mj-lt"/>
                <a:cs typeface="Avant Garde Book BT"/>
              </a:rPr>
              <a:t> </a:t>
            </a:r>
            <a:r>
              <a:rPr lang="tr-TR" sz="1200" b="1" dirty="0" smtClean="0">
                <a:latin typeface="+mj-lt"/>
                <a:cs typeface="Avant Garde Book BT"/>
              </a:rPr>
              <a:t>Extract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+mj-lt"/>
                <a:cs typeface="Avant Garde Book BT"/>
              </a:rPr>
              <a:t>Zingeber </a:t>
            </a:r>
            <a:r>
              <a:rPr lang="tr-TR" sz="1200" b="1" dirty="0">
                <a:latin typeface="+mj-lt"/>
                <a:cs typeface="Avant Garde Book BT"/>
              </a:rPr>
              <a:t>Oficinalis Extract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vant Garde Book BT"/>
            </a:endParaRP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4865826" y="4585060"/>
            <a:ext cx="2736304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200" b="1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j-lt"/>
              <a:cs typeface="Avant Garde Book B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AC .NET 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tr-T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Nordihydroguaiaretic Acid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tr-T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Oleanolic Acid 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tr-T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Osmotik Jöle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Epucutin TT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Retinyl Palmitate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Niacinamide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Bellis Perennis Flower Extract</a:t>
            </a:r>
            <a:endParaRPr lang="tr-TR" sz="1200" b="1" dirty="0" smtClean="0">
              <a:latin typeface="+mj-lt"/>
              <a:cs typeface="Avant Garde Book B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vant Garde Book BT"/>
              </a:rPr>
              <a:t>Regenistem Red Rice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</p:txBody>
      </p:sp>
      <p:sp>
        <p:nvSpPr>
          <p:cNvPr id="10" name="12 Dikdörtgen"/>
          <p:cNvSpPr/>
          <p:nvPr/>
        </p:nvSpPr>
        <p:spPr>
          <a:xfrm>
            <a:off x="655378" y="4766922"/>
            <a:ext cx="1584176" cy="172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Epucitin TT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BIOECOLIA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Aloe </a:t>
            </a:r>
            <a:r>
              <a:rPr lang="tr-TR" sz="1200" b="1" dirty="0" err="1" smtClean="0">
                <a:cs typeface="Avant Garde Book BT"/>
              </a:rPr>
              <a:t>vera</a:t>
            </a: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Bisabolol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Sodium PCA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tr-TR" sz="1200" b="1" dirty="0" smtClean="0">
              <a:cs typeface="Avant Garde Book BT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1200" b="1" dirty="0" smtClean="0">
                <a:cs typeface="Avant Garde Book BT"/>
              </a:rPr>
              <a:t>Panthenol</a:t>
            </a:r>
            <a:endParaRPr lang="tr-TR" sz="1200" b="1" dirty="0">
              <a:cs typeface="Avant Garde Book BT"/>
            </a:endParaRPr>
          </a:p>
        </p:txBody>
      </p:sp>
    </p:spTree>
    <p:extLst>
      <p:ext uri="{BB962C8B-B14F-4D97-AF65-F5344CB8AC3E}">
        <p14:creationId xmlns:p14="http://schemas.microsoft.com/office/powerpoint/2010/main" val="18128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396179" y="0"/>
            <a:ext cx="33473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LEKE SERİSİ</a:t>
            </a:r>
            <a:endParaRPr lang="tr-T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566" y="948397"/>
            <a:ext cx="3383578" cy="3785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İçerik Yer Tutucusu 2"/>
          <p:cNvSpPr txBox="1">
            <a:spLocks/>
          </p:cNvSpPr>
          <p:nvPr/>
        </p:nvSpPr>
        <p:spPr>
          <a:xfrm>
            <a:off x="459566" y="4930059"/>
            <a:ext cx="3383578" cy="1195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04038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vant Garde Book BT"/>
              </a:rPr>
              <a:t>VC-IP (Kapsülize C Vitamini)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vant Garde Book BT"/>
              </a:rPr>
              <a:t>Bellis Perenis Flowers Extract (Belides 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vant Garde Book BT"/>
              </a:rPr>
              <a:t>Regenistem Red Rice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vant Garde Book BT"/>
              </a:rPr>
              <a:t>Beta Vulgaris Root Extract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vant Garde Book BT"/>
              </a:rPr>
              <a:t>Sodyum Hyaluronate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vant Garde Book B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 Garde Book BT"/>
              <a:ea typeface="+mn-ea"/>
              <a:cs typeface="Avant Garde Book B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075" y="948397"/>
            <a:ext cx="3200000" cy="3785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067" y="1974387"/>
            <a:ext cx="454360" cy="45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İlgili res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24" y="1974387"/>
            <a:ext cx="437942" cy="4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3006" y="923329"/>
            <a:ext cx="3083995" cy="3648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6607" y="1973443"/>
            <a:ext cx="454360" cy="45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İlgili res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99" y="1973443"/>
            <a:ext cx="437942" cy="4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0 Dikdörtgen"/>
          <p:cNvSpPr/>
          <p:nvPr/>
        </p:nvSpPr>
        <p:spPr>
          <a:xfrm>
            <a:off x="5643711" y="4867694"/>
            <a:ext cx="49785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TYROSTAT™ Rumex </a:t>
            </a:r>
            <a:r>
              <a:rPr lang="tr-TR" sz="1400" b="1" dirty="0" err="1">
                <a:latin typeface="+mj-lt"/>
                <a:cs typeface="Avant Garde Book BT"/>
                <a:sym typeface="Gill Sans" charset="0"/>
              </a:rPr>
              <a:t>extract</a:t>
            </a: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 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>
                <a:latin typeface="+mj-lt"/>
                <a:cs typeface="Avant Garde Book BT"/>
              </a:rPr>
              <a:t>BELIDES: Bellis Perennis </a:t>
            </a:r>
            <a:r>
              <a:rPr lang="tr-TR" sz="1400" b="1" dirty="0" smtClean="0">
                <a:latin typeface="+mj-lt"/>
                <a:cs typeface="Avant Garde Book BT"/>
              </a:rPr>
              <a:t>Flower </a:t>
            </a:r>
            <a:r>
              <a:rPr lang="tr-TR" sz="1400" b="1" dirty="0">
                <a:latin typeface="+mj-lt"/>
                <a:cs typeface="Avant Garde Book BT"/>
              </a:rPr>
              <a:t>Extract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 err="1" smtClean="0">
                <a:latin typeface="+mj-lt"/>
                <a:cs typeface="Avant Garde Book BT"/>
              </a:rPr>
              <a:t>Baobab</a:t>
            </a:r>
            <a:r>
              <a:rPr lang="tr-TR" sz="1400" b="1" dirty="0">
                <a:latin typeface="+mj-lt"/>
                <a:cs typeface="Avant Garde Book BT"/>
              </a:rPr>
              <a:t>: </a:t>
            </a:r>
            <a:r>
              <a:rPr lang="tr-TR" sz="1400" b="1" dirty="0" err="1">
                <a:latin typeface="+mj-lt"/>
                <a:cs typeface="Avant Garde Book BT"/>
              </a:rPr>
              <a:t>Adansonia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  <a:r>
              <a:rPr lang="tr-TR" sz="1400" b="1" dirty="0" err="1">
                <a:latin typeface="+mj-lt"/>
                <a:cs typeface="Avant Garde Book BT"/>
              </a:rPr>
              <a:t>Digitata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  <a:r>
              <a:rPr lang="tr-TR" sz="1400" b="1" dirty="0" err="1">
                <a:latin typeface="+mj-lt"/>
                <a:cs typeface="Avant Garde Book BT"/>
              </a:rPr>
              <a:t>Seed</a:t>
            </a:r>
            <a:r>
              <a:rPr lang="tr-TR" sz="1400" b="1" dirty="0">
                <a:latin typeface="+mj-lt"/>
                <a:cs typeface="Avant Garde Book BT"/>
              </a:rPr>
              <a:t> Oil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 err="1">
                <a:latin typeface="+mj-lt"/>
                <a:cs typeface="Avant Garde Book BT"/>
              </a:rPr>
              <a:t>Glycyrrhiza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  <a:r>
              <a:rPr lang="tr-TR" sz="1400" b="1" dirty="0" err="1">
                <a:latin typeface="+mj-lt"/>
                <a:cs typeface="Avant Garde Book BT"/>
              </a:rPr>
              <a:t>Glabra</a:t>
            </a:r>
            <a:r>
              <a:rPr lang="tr-TR" sz="1400" b="1" dirty="0">
                <a:latin typeface="+mj-lt"/>
                <a:cs typeface="Avant Garde Book BT"/>
              </a:rPr>
              <a:t> (</a:t>
            </a:r>
            <a:r>
              <a:rPr lang="tr-TR" sz="1400" b="1" dirty="0" err="1">
                <a:latin typeface="+mj-lt"/>
                <a:cs typeface="Avant Garde Book BT"/>
              </a:rPr>
              <a:t>Licorice</a:t>
            </a:r>
            <a:r>
              <a:rPr lang="tr-TR" sz="1400" b="1" dirty="0">
                <a:latin typeface="+mj-lt"/>
                <a:cs typeface="Avant Garde Book BT"/>
              </a:rPr>
              <a:t>) </a:t>
            </a:r>
            <a:r>
              <a:rPr lang="tr-TR" sz="1400" b="1" dirty="0" smtClean="0">
                <a:latin typeface="+mj-lt"/>
                <a:cs typeface="Avant Garde Book BT"/>
              </a:rPr>
              <a:t>Extract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 err="1">
                <a:latin typeface="+mj-lt"/>
                <a:cs typeface="Avant Garde Book BT"/>
              </a:rPr>
              <a:t>Oriza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  <a:r>
              <a:rPr lang="tr-TR" sz="1400" b="1" dirty="0" err="1">
                <a:latin typeface="+mj-lt"/>
                <a:cs typeface="Avant Garde Book BT"/>
              </a:rPr>
              <a:t>Sativa</a:t>
            </a:r>
            <a:r>
              <a:rPr lang="tr-TR" sz="1400" b="1" dirty="0">
                <a:latin typeface="+mj-lt"/>
                <a:cs typeface="Avant Garde Book BT"/>
              </a:rPr>
              <a:t>(</a:t>
            </a:r>
            <a:r>
              <a:rPr lang="tr-TR" sz="1400" b="1" dirty="0" err="1">
                <a:latin typeface="+mj-lt"/>
                <a:cs typeface="Avant Garde Book BT"/>
              </a:rPr>
              <a:t>rice</a:t>
            </a:r>
            <a:r>
              <a:rPr lang="tr-TR" sz="1400" b="1" dirty="0">
                <a:latin typeface="+mj-lt"/>
                <a:cs typeface="Avant Garde Book BT"/>
              </a:rPr>
              <a:t>) </a:t>
            </a:r>
            <a:r>
              <a:rPr lang="tr-TR" sz="1400" b="1" dirty="0" err="1">
                <a:latin typeface="+mj-lt"/>
                <a:cs typeface="Avant Garde Book BT"/>
              </a:rPr>
              <a:t>Callus</a:t>
            </a:r>
            <a:r>
              <a:rPr lang="tr-TR" sz="1400" b="1" dirty="0">
                <a:latin typeface="+mj-lt"/>
                <a:cs typeface="Avant Garde Book BT"/>
              </a:rPr>
              <a:t> </a:t>
            </a:r>
            <a:r>
              <a:rPr lang="tr-TR" sz="1400" b="1" dirty="0" err="1">
                <a:latin typeface="+mj-lt"/>
                <a:cs typeface="Avant Garde Book BT"/>
              </a:rPr>
              <a:t>Culture</a:t>
            </a:r>
            <a:r>
              <a:rPr lang="tr-TR" sz="1400" b="1" dirty="0">
                <a:latin typeface="+mj-lt"/>
                <a:cs typeface="Avant Garde Book BT"/>
              </a:rPr>
              <a:t> Extract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1400" b="1" dirty="0" err="1" smtClean="0">
                <a:latin typeface="+mj-lt"/>
                <a:cs typeface="Avant Garde Book BT"/>
              </a:rPr>
              <a:t>Gotu</a:t>
            </a:r>
            <a:r>
              <a:rPr lang="tr-TR" sz="1400" b="1" dirty="0" smtClean="0">
                <a:latin typeface="+mj-lt"/>
                <a:cs typeface="Avant Garde Book BT"/>
              </a:rPr>
              <a:t> Kola</a:t>
            </a:r>
            <a:endParaRPr lang="tr-TR" sz="1400" b="1" dirty="0">
              <a:latin typeface="+mj-lt"/>
              <a:cs typeface="Avant Garde Book BT"/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" y="6207271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180" y="6429397"/>
            <a:ext cx="1560579" cy="413005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3770" y="1973443"/>
            <a:ext cx="454360" cy="45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 descr="İlgili res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73" y="2427803"/>
            <a:ext cx="437942" cy="4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1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1" y="6215083"/>
            <a:ext cx="1366567" cy="428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Metin kutusu"/>
          <p:cNvSpPr txBox="1"/>
          <p:nvPr/>
        </p:nvSpPr>
        <p:spPr>
          <a:xfrm>
            <a:off x="1524000" y="214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lang="tr-TR" sz="2400" dirty="0" smtClean="0">
                <a:solidFill>
                  <a:srgbClr val="FF0000"/>
                </a:solidFill>
              </a:rPr>
              <a:t>PİGMENTASYON SERİSİ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9" name="Metin kutusu 3"/>
          <p:cNvSpPr txBox="1"/>
          <p:nvPr/>
        </p:nvSpPr>
        <p:spPr>
          <a:xfrm>
            <a:off x="0" y="916443"/>
            <a:ext cx="718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>
                <a:solidFill>
                  <a:srgbClr val="FFC000"/>
                </a:solidFill>
                <a:latin typeface="Avant Garde Book BT"/>
                <a:sym typeface="Gill Sans" charset="0"/>
              </a:rPr>
              <a:t> </a:t>
            </a:r>
            <a:r>
              <a:rPr lang="tr-TR" sz="2000" b="1" dirty="0">
                <a:solidFill>
                  <a:srgbClr val="FFC000"/>
                </a:solidFill>
                <a:latin typeface="Avant Garde Book BT"/>
                <a:cs typeface="Avant Garde Book BT"/>
                <a:sym typeface="Gill Sans" charset="0"/>
              </a:rPr>
              <a:t>VC-IP  /  C Vitamininin Kapsüle Edilmiş En  Stabil Formu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180" y="6429397"/>
            <a:ext cx="1560579" cy="413005"/>
          </a:xfrm>
          <a:prstGeom prst="rect">
            <a:avLst/>
          </a:prstGeom>
        </p:spPr>
      </p:pic>
      <p:sp>
        <p:nvSpPr>
          <p:cNvPr id="17" name="14 Dikdörtgen"/>
          <p:cNvSpPr/>
          <p:nvPr/>
        </p:nvSpPr>
        <p:spPr>
          <a:xfrm>
            <a:off x="0" y="1512111"/>
            <a:ext cx="83253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Kollajen sentezini artırmayı destekler</a:t>
            </a: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Melanogenesisin  inhibe edilmesini sağlar</a:t>
            </a: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Antioksidan etki </a:t>
            </a: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Güçlü bir  Anti Aging  </a:t>
            </a:r>
            <a:r>
              <a:rPr lang="tr-TR" sz="1400" b="1" dirty="0" smtClean="0">
                <a:latin typeface="+mj-lt"/>
                <a:cs typeface="Avant Garde Book BT"/>
                <a:sym typeface="Gill Sans" charset="0"/>
              </a:rPr>
              <a:t>aktiftir</a:t>
            </a:r>
            <a:endParaRPr lang="tr-TR" sz="1400" b="1" dirty="0">
              <a:latin typeface="+mj-lt"/>
              <a:cs typeface="Avant Garde Book BT"/>
              <a:sym typeface="Gill Sans" charset="0"/>
            </a:endParaRP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Cilt beyazlatma etkisi </a:t>
            </a: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Yağda çözünme özelliği sayesinde  hızlıca emilir</a:t>
            </a:r>
          </a:p>
          <a:p>
            <a:pPr marL="304038" indent="-28575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tr-TR" sz="1400" b="1" dirty="0">
                <a:latin typeface="+mj-lt"/>
                <a:cs typeface="Avant Garde Book BT"/>
                <a:sym typeface="Gill Sans" charset="0"/>
              </a:rPr>
              <a:t>Emilikten sonra Vitamin C  ye dönüşür ve Vitamin C’ nin  bütün etkilerini gösterir.</a:t>
            </a:r>
          </a:p>
        </p:txBody>
      </p:sp>
      <p:pic>
        <p:nvPicPr>
          <p:cNvPr id="12" name="3 İçerik Yer Tutucusu" descr="Mineadermreng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1" y="4062947"/>
            <a:ext cx="1645922" cy="20504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Başlık 1"/>
          <p:cNvSpPr txBox="1">
            <a:spLocks/>
          </p:cNvSpPr>
          <p:nvPr/>
        </p:nvSpPr>
        <p:spPr>
          <a:xfrm>
            <a:off x="104501" y="3449818"/>
            <a:ext cx="5832998" cy="61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2100" b="1" cap="none" dirty="0">
                <a:solidFill>
                  <a:srgbClr val="FFC000"/>
                </a:solidFill>
                <a:ea typeface="+mn-ea"/>
                <a:cs typeface="Avant Garde Book BT"/>
                <a:sym typeface="Gill Sans" charset="0"/>
              </a:rPr>
              <a:t> Bellis Perennis Flowers Extract ( Belides )</a:t>
            </a:r>
            <a:endParaRPr lang="tr-TR" sz="3200" dirty="0">
              <a:solidFill>
                <a:srgbClr val="FFC000"/>
              </a:solidFill>
              <a:cs typeface="Avant Garde Book BT"/>
              <a:sym typeface="Gill Sans" charset="0"/>
            </a:endParaRPr>
          </a:p>
        </p:txBody>
      </p:sp>
      <p:sp>
        <p:nvSpPr>
          <p:cNvPr id="15" name="11 Dikdörtgen"/>
          <p:cNvSpPr/>
          <p:nvPr/>
        </p:nvSpPr>
        <p:spPr>
          <a:xfrm>
            <a:off x="1750423" y="3987041"/>
            <a:ext cx="591269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1600" b="1" dirty="0"/>
              <a:t>Belides ™ NP papatya çiçeklerden elde edilen cilt aydınlatma ajanıdır (Bellis perennis). Melanin üretiminde azalma sağlama aktivasyona sahip olduğu için pigmentasyon oluşumunu eşit görünümlü deri sağlayarak önler.</a:t>
            </a:r>
          </a:p>
          <a:p>
            <a:pPr marL="285750" indent="-285750"/>
            <a:endParaRPr lang="tr-TR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tr-TR" sz="1600" b="1" dirty="0"/>
              <a:t>Belides ™ NP melanogenesis'teki çeşitli yolları etkiler: Endotelin-1 (ET-1) üretimini azaltarak Belides ™ NP  UV uyarımlı melanin biyosentez indüksiyonu azaltır</a:t>
            </a:r>
            <a:r>
              <a:rPr lang="tr-TR" b="1" dirty="0"/>
              <a:t>.</a:t>
            </a:r>
          </a:p>
        </p:txBody>
      </p:sp>
      <p:sp>
        <p:nvSpPr>
          <p:cNvPr id="16" name="Dikdörtgen 5"/>
          <p:cNvSpPr/>
          <p:nvPr/>
        </p:nvSpPr>
        <p:spPr>
          <a:xfrm>
            <a:off x="7524205" y="3126836"/>
            <a:ext cx="263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FF00"/>
                </a:solidFill>
                <a:latin typeface="Calibri"/>
                <a:sym typeface="Gill Sans" charset="0"/>
              </a:rPr>
              <a:t>TYROSTAT™</a:t>
            </a:r>
          </a:p>
          <a:p>
            <a:pPr algn="ctr"/>
            <a:r>
              <a:rPr lang="tr-TR" sz="2000" dirty="0">
                <a:solidFill>
                  <a:srgbClr val="FFFF00"/>
                </a:solidFill>
                <a:sym typeface="Gill Sans" charset="0"/>
              </a:rPr>
              <a:t>Rumex </a:t>
            </a:r>
            <a:r>
              <a:rPr lang="tr-TR" sz="2000" dirty="0" err="1">
                <a:solidFill>
                  <a:srgbClr val="FFFF00"/>
                </a:solidFill>
                <a:sym typeface="Gill Sans" charset="0"/>
              </a:rPr>
              <a:t>extract</a:t>
            </a:r>
            <a:r>
              <a:rPr lang="tr-TR" sz="2000" dirty="0">
                <a:solidFill>
                  <a:srgbClr val="FFFF00"/>
                </a:solidFill>
                <a:sym typeface="Gill Sans" charset="0"/>
              </a:rPr>
              <a:t> </a:t>
            </a:r>
            <a:r>
              <a:rPr lang="tr-TR" sz="2000" dirty="0" smtClean="0">
                <a:solidFill>
                  <a:srgbClr val="FFFF00"/>
                </a:solidFill>
                <a:latin typeface="Calibri"/>
                <a:sym typeface="Gill Sans" charset="0"/>
              </a:rPr>
              <a:t> </a:t>
            </a:r>
            <a:endParaRPr lang="tr-TR" sz="2000" dirty="0">
              <a:solidFill>
                <a:srgbClr val="FFFF00"/>
              </a:solidFill>
              <a:latin typeface="Calibri"/>
              <a:sym typeface="Gill Sans" charset="0"/>
            </a:endParaRPr>
          </a:p>
        </p:txBody>
      </p:sp>
      <p:cxnSp>
        <p:nvCxnSpPr>
          <p:cNvPr id="3" name="Düz Bağlayıcı 2"/>
          <p:cNvCxnSpPr/>
          <p:nvPr/>
        </p:nvCxnSpPr>
        <p:spPr>
          <a:xfrm flipH="1" flipV="1">
            <a:off x="7663113" y="3112549"/>
            <a:ext cx="17417" cy="3415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009" y="2788068"/>
            <a:ext cx="1918124" cy="167968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ikdörtgen 10"/>
          <p:cNvSpPr/>
          <p:nvPr/>
        </p:nvSpPr>
        <p:spPr>
          <a:xfrm>
            <a:off x="7663113" y="4677254"/>
            <a:ext cx="4139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tr-TR" sz="1400" b="1" dirty="0">
                <a:latin typeface="+mj-lt"/>
                <a:sym typeface="Gill Sans" charset="0"/>
              </a:rPr>
              <a:t>Kuzey Kanada Bozkırlarından </a:t>
            </a:r>
            <a:r>
              <a:rPr lang="tr-TR" sz="1400" b="1" dirty="0" err="1">
                <a:latin typeface="+mj-lt"/>
                <a:sym typeface="Gill Sans" charset="0"/>
              </a:rPr>
              <a:t>Ekstrakt</a:t>
            </a:r>
            <a:r>
              <a:rPr lang="tr-TR" sz="1400" b="1" dirty="0">
                <a:latin typeface="+mj-lt"/>
                <a:sym typeface="Gill Sans" charset="0"/>
              </a:rPr>
              <a:t>   Edilmiştir</a:t>
            </a:r>
            <a:r>
              <a:rPr lang="tr-TR" sz="1400" b="1" dirty="0" smtClean="0">
                <a:latin typeface="+mj-lt"/>
                <a:sym typeface="Gill Sans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sz="1400" b="1" dirty="0">
              <a:latin typeface="+mj-lt"/>
              <a:sym typeface="Gill Sans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 err="1">
                <a:latin typeface="+mj-lt"/>
                <a:sym typeface="Gill Sans" charset="0"/>
              </a:rPr>
              <a:t>Tyrostat</a:t>
            </a:r>
            <a:r>
              <a:rPr lang="en-US" sz="1400" b="1" dirty="0">
                <a:latin typeface="+mj-lt"/>
                <a:sym typeface="Gill Sans" charset="0"/>
              </a:rPr>
              <a:t>™ </a:t>
            </a:r>
            <a:r>
              <a:rPr lang="tr-TR" sz="1400" b="1" dirty="0" err="1">
                <a:latin typeface="+mj-lt"/>
                <a:sym typeface="Gill Sans" charset="0"/>
              </a:rPr>
              <a:t>Trozinazı</a:t>
            </a:r>
            <a:r>
              <a:rPr lang="tr-TR" sz="1400" b="1" dirty="0">
                <a:latin typeface="+mj-lt"/>
                <a:sym typeface="Gill Sans" charset="0"/>
              </a:rPr>
              <a:t> </a:t>
            </a:r>
            <a:r>
              <a:rPr lang="tr-TR" sz="1400" b="1" dirty="0" err="1">
                <a:latin typeface="+mj-lt"/>
                <a:sym typeface="Gill Sans" charset="0"/>
              </a:rPr>
              <a:t>İnhibe</a:t>
            </a:r>
            <a:r>
              <a:rPr lang="tr-TR" sz="1400" b="1" dirty="0">
                <a:latin typeface="+mj-lt"/>
                <a:sym typeface="Gill Sans" charset="0"/>
              </a:rPr>
              <a:t> Ederek Cilt </a:t>
            </a:r>
            <a:r>
              <a:rPr lang="tr-TR" sz="1400" b="1" dirty="0" err="1">
                <a:latin typeface="+mj-lt"/>
                <a:sym typeface="Gill Sans" charset="0"/>
              </a:rPr>
              <a:t>Pigmentasyonunu</a:t>
            </a:r>
            <a:r>
              <a:rPr lang="tr-TR" sz="1400" b="1" dirty="0">
                <a:latin typeface="+mj-lt"/>
                <a:sym typeface="Gill Sans" charset="0"/>
              </a:rPr>
              <a:t> </a:t>
            </a:r>
            <a:r>
              <a:rPr lang="tr-TR" sz="1400" b="1" dirty="0" smtClean="0">
                <a:latin typeface="+mj-lt"/>
                <a:sym typeface="Gill Sans" charset="0"/>
              </a:rPr>
              <a:t>ve Kızarıklığı Azaltır</a:t>
            </a:r>
            <a:r>
              <a:rPr lang="tr-TR" sz="1400" b="1" dirty="0">
                <a:latin typeface="+mj-lt"/>
                <a:sym typeface="Gill Sans" charset="0"/>
              </a:rPr>
              <a:t>.</a:t>
            </a:r>
            <a:endParaRPr lang="en-US" sz="1400" b="1" dirty="0">
              <a:latin typeface="+mj-lt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409</TotalTime>
  <Words>762</Words>
  <Application>Microsoft Office PowerPoint</Application>
  <PresentationFormat>Geniş ekran</PresentationFormat>
  <Paragraphs>241</Paragraphs>
  <Slides>22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Avant Garde Book BT</vt:lpstr>
      <vt:lpstr>Bookman Old Style</vt:lpstr>
      <vt:lpstr>Calibri</vt:lpstr>
      <vt:lpstr>Gill Sans</vt:lpstr>
      <vt:lpstr>Montserrat</vt:lpstr>
      <vt:lpstr>Poppins</vt:lpstr>
      <vt:lpstr>Rockwell</vt:lpstr>
      <vt:lpstr>Times New Roman</vt:lpstr>
      <vt:lpstr>Wingdings</vt:lpstr>
      <vt:lpstr>Damask</vt:lpstr>
      <vt:lpstr>MINEADERM  ve INOVATIF TEKNOLOJİLER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MINEADERM  ve INOVATIF TEKNOLOJİLER </dc:title>
  <dc:creator>FerHaticErva</dc:creator>
  <cp:lastModifiedBy>FerHaticErva</cp:lastModifiedBy>
  <cp:revision>38</cp:revision>
  <dcterms:created xsi:type="dcterms:W3CDTF">2021-09-12T18:42:54Z</dcterms:created>
  <dcterms:modified xsi:type="dcterms:W3CDTF">2022-03-21T12:26:53Z</dcterms:modified>
</cp:coreProperties>
</file>