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7" r:id="rId9"/>
    <p:sldId id="268" r:id="rId10"/>
    <p:sldId id="269" r:id="rId11"/>
    <p:sldId id="272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47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55028318829064E-2"/>
          <c:y val="3.0366298423865012E-2"/>
          <c:w val="0.5873556430446194"/>
          <c:h val="0.81352925495929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10% Epicutin TM - TT</c:v>
                </c:pt>
              </c:strCache>
            </c:strRef>
          </c:tx>
          <c:spPr>
            <a:solidFill>
              <a:srgbClr val="005C2A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Fig 8a: Reduction of pimples within 14 days.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0.35000000000000031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9-344B-8775-8F1AF1C59E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20% azelaic acid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Fig 8a: Reduction of pimples within 14 days.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F9-344B-8775-8F1AF1C59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39221328"/>
        <c:axId val="-639222416"/>
      </c:barChart>
      <c:catAx>
        <c:axId val="-63922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1">
                <a:solidFill>
                  <a:srgbClr val="005C2A"/>
                </a:solidFill>
              </a:defRPr>
            </a:pPr>
            <a:endParaRPr lang="tr-TR"/>
          </a:p>
        </c:txPr>
        <c:crossAx val="-639222416"/>
        <c:crosses val="autoZero"/>
        <c:auto val="1"/>
        <c:lblAlgn val="ctr"/>
        <c:lblOffset val="100"/>
        <c:noMultiLvlLbl val="0"/>
      </c:catAx>
      <c:valAx>
        <c:axId val="-6392224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-6392213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rgbClr val="005C2A"/>
                </a:solidFill>
              </a:defRPr>
            </a:pPr>
            <a:endParaRPr lang="tr-TR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005C2A"/>
                </a:solidFill>
              </a:defRPr>
            </a:pPr>
            <a:endParaRPr lang="tr-TR"/>
          </a:p>
        </c:txPr>
      </c:legendEntry>
      <c:layout>
        <c:manualLayout>
          <c:xMode val="edge"/>
          <c:yMode val="edge"/>
          <c:x val="0.59634344933135408"/>
          <c:y val="0.37100016523309187"/>
          <c:w val="0.37402712841904912"/>
          <c:h val="0.24754222638690149"/>
        </c:manualLayout>
      </c:layout>
      <c:overlay val="0"/>
      <c:txPr>
        <a:bodyPr/>
        <a:lstStyle/>
        <a:p>
          <a:pPr>
            <a:defRPr>
              <a:solidFill>
                <a:srgbClr val="005C2A"/>
              </a:solidFill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B210-86E1-4906-832C-7301B81DE391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66C1-0148-43D7-A2F1-EA216E191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53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B210-86E1-4906-832C-7301B81DE391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66C1-0148-43D7-A2F1-EA216E191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084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B210-86E1-4906-832C-7301B81DE391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66C1-0148-43D7-A2F1-EA216E191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66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B210-86E1-4906-832C-7301B81DE391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66C1-0148-43D7-A2F1-EA216E191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944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B210-86E1-4906-832C-7301B81DE391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66C1-0148-43D7-A2F1-EA216E191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82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B210-86E1-4906-832C-7301B81DE391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66C1-0148-43D7-A2F1-EA216E191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677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B210-86E1-4906-832C-7301B81DE391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66C1-0148-43D7-A2F1-EA216E191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46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B210-86E1-4906-832C-7301B81DE391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66C1-0148-43D7-A2F1-EA216E191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72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B210-86E1-4906-832C-7301B81DE391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66C1-0148-43D7-A2F1-EA216E191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97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B210-86E1-4906-832C-7301B81DE391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66C1-0148-43D7-A2F1-EA216E191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696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B210-86E1-4906-832C-7301B81DE391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66C1-0148-43D7-A2F1-EA216E191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68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4B210-86E1-4906-832C-7301B81DE391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66C1-0148-43D7-A2F1-EA216E191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033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7" Type="http://schemas.openxmlformats.org/officeDocument/2006/relationships/image" Target="../media/image5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png" /><Relationship Id="rId4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Metin kutusu"/>
          <p:cNvSpPr txBox="1">
            <a:spLocks noGrp="1"/>
          </p:cNvSpPr>
          <p:nvPr>
            <p:ph type="title"/>
          </p:nvPr>
        </p:nvSpPr>
        <p:spPr>
          <a:xfrm>
            <a:off x="2219567" y="395496"/>
            <a:ext cx="7772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92D050"/>
                </a:solidFill>
              </a:rPr>
              <a:t>Advanced </a:t>
            </a:r>
            <a:r>
              <a:rPr lang="tr-TR" sz="2800" b="1" dirty="0" err="1">
                <a:solidFill>
                  <a:srgbClr val="92D050"/>
                </a:solidFill>
              </a:rPr>
              <a:t>Acne</a:t>
            </a:r>
            <a:r>
              <a:rPr lang="tr-TR" sz="2800" b="1" dirty="0">
                <a:solidFill>
                  <a:srgbClr val="92D050"/>
                </a:solidFill>
              </a:rPr>
              <a:t> Control </a:t>
            </a:r>
            <a:r>
              <a:rPr lang="tr-TR" sz="2800" b="1" dirty="0" err="1">
                <a:solidFill>
                  <a:srgbClr val="92D050"/>
                </a:solidFill>
              </a:rPr>
              <a:t>Cream</a:t>
            </a:r>
            <a:endParaRPr lang="tr-TR" sz="2800" b="1" dirty="0">
              <a:solidFill>
                <a:srgbClr val="92D05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2069" y="1546791"/>
            <a:ext cx="4464496" cy="4402489"/>
          </a:xfrm>
          <a:prstGeom prst="rect">
            <a:avLst/>
          </a:prstGeom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İçerik Yer Tutucusu 2"/>
          <p:cNvSpPr txBox="1">
            <a:spLocks/>
          </p:cNvSpPr>
          <p:nvPr/>
        </p:nvSpPr>
        <p:spPr>
          <a:xfrm>
            <a:off x="7220184" y="1546791"/>
            <a:ext cx="375217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1900" b="1" i="0" u="none" strike="noStrike" kern="1200" cap="none" spc="0" normalizeH="0" baseline="0" noProof="0" dirty="0">
              <a:ln>
                <a:noFill/>
              </a:ln>
              <a:solidFill>
                <a:srgbClr val="005C2A"/>
              </a:solidFill>
              <a:effectLst/>
              <a:uLnTx/>
              <a:uFillTx/>
              <a:latin typeface="+mj-lt"/>
              <a:ea typeface="+mn-ea"/>
              <a:cs typeface="Avant Garde Book B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AC .NET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tr-TR" sz="1900" i="0" u="none" strike="noStrike" kern="1200" cap="none" spc="0" normalizeH="0" baseline="0" noProof="0" dirty="0" err="1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Nordihydroguaiaretic</a:t>
            </a:r>
            <a:r>
              <a:rPr kumimoji="0" lang="tr-TR" sz="1900" i="0" u="none" strike="noStrike" kern="1200" cap="none" spc="0" normalizeH="0" baseline="0" noProof="0" dirty="0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 </a:t>
            </a:r>
            <a:r>
              <a:rPr kumimoji="0" lang="tr-TR" sz="1900" i="0" u="none" strike="noStrike" kern="1200" cap="none" spc="0" normalizeH="0" baseline="0" noProof="0" dirty="0" err="1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Acid</a:t>
            </a:r>
            <a:endParaRPr kumimoji="0" lang="tr-TR" sz="1900" i="0" u="none" strike="noStrike" kern="1200" cap="none" spc="0" normalizeH="0" baseline="0" noProof="0" dirty="0">
              <a:ln>
                <a:noFill/>
              </a:ln>
              <a:solidFill>
                <a:srgbClr val="005C2A"/>
              </a:solidFill>
              <a:effectLst/>
              <a:uLnTx/>
              <a:uFillTx/>
              <a:latin typeface="+mj-lt"/>
              <a:ea typeface="+mn-ea"/>
              <a:cs typeface="Avant Garde Book BT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tr-TR" sz="1900" i="0" u="none" strike="noStrike" kern="1200" cap="none" spc="0" normalizeH="0" baseline="0" noProof="0" dirty="0" err="1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Oleanolic</a:t>
            </a:r>
            <a:r>
              <a:rPr kumimoji="0" lang="tr-TR" sz="1900" i="0" u="none" strike="noStrike" kern="1200" cap="none" spc="0" normalizeH="0" baseline="0" noProof="0" dirty="0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 </a:t>
            </a:r>
            <a:r>
              <a:rPr kumimoji="0" lang="tr-TR" sz="1900" i="0" u="none" strike="noStrike" kern="1200" cap="none" spc="0" normalizeH="0" baseline="0" noProof="0" dirty="0" err="1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Acid</a:t>
            </a:r>
            <a:r>
              <a:rPr kumimoji="0" lang="tr-TR" sz="1900" i="0" u="none" strike="noStrike" kern="1200" cap="none" spc="0" normalizeH="0" baseline="0" noProof="0" dirty="0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tr-TR" sz="1900" i="0" u="none" strike="noStrike" kern="1200" cap="none" spc="0" normalizeH="0" baseline="0" noProof="0" dirty="0" err="1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Osmotik</a:t>
            </a:r>
            <a:r>
              <a:rPr kumimoji="0" lang="tr-TR" sz="1900" i="0" u="none" strike="noStrike" kern="1200" cap="none" spc="0" normalizeH="0" baseline="0" noProof="0" dirty="0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 Jöle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Epucutin</a:t>
            </a:r>
            <a:r>
              <a:rPr kumimoji="0" lang="tr-TR" sz="1900" b="1" i="0" u="none" strike="noStrike" kern="1200" cap="none" spc="0" normalizeH="0" baseline="0" noProof="0" dirty="0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 TT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Retinyl</a:t>
            </a:r>
            <a:r>
              <a:rPr kumimoji="0" lang="tr-TR" sz="1900" b="1" i="0" u="none" strike="noStrike" kern="1200" cap="none" spc="0" normalizeH="0" baseline="0" noProof="0" dirty="0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 </a:t>
            </a:r>
            <a:r>
              <a:rPr kumimoji="0" lang="tr-TR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Palmitate</a:t>
            </a:r>
            <a:endParaRPr kumimoji="0" lang="tr-TR" sz="1900" b="1" i="0" u="none" strike="noStrike" kern="1200" cap="none" spc="0" normalizeH="0" baseline="0" noProof="0" dirty="0">
              <a:ln>
                <a:noFill/>
              </a:ln>
              <a:solidFill>
                <a:srgbClr val="005C2A"/>
              </a:solidFill>
              <a:effectLst/>
              <a:uLnTx/>
              <a:uFillTx/>
              <a:latin typeface="+mj-lt"/>
              <a:ea typeface="+mn-ea"/>
              <a:cs typeface="Avant Garde Book B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Niacinamide</a:t>
            </a:r>
            <a:endParaRPr kumimoji="0" lang="tr-TR" sz="1900" b="1" i="0" u="none" strike="noStrike" kern="1200" cap="none" spc="0" normalizeH="0" baseline="0" noProof="0" dirty="0">
              <a:ln>
                <a:noFill/>
              </a:ln>
              <a:solidFill>
                <a:srgbClr val="005C2A"/>
              </a:solidFill>
              <a:effectLst/>
              <a:uLnTx/>
              <a:uFillTx/>
              <a:latin typeface="+mj-lt"/>
              <a:ea typeface="+mn-ea"/>
              <a:cs typeface="Avant Garde Book B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Bellis</a:t>
            </a:r>
            <a:r>
              <a:rPr kumimoji="0" lang="tr-TR" sz="1900" b="1" i="0" u="none" strike="noStrike" kern="1200" cap="none" spc="0" normalizeH="0" baseline="0" noProof="0" dirty="0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 </a:t>
            </a:r>
            <a:r>
              <a:rPr kumimoji="0" lang="tr-TR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Perennis</a:t>
            </a:r>
            <a:r>
              <a:rPr kumimoji="0" lang="tr-TR" sz="1900" b="1" i="0" u="none" strike="noStrike" kern="1200" cap="none" spc="0" normalizeH="0" baseline="0" noProof="0" dirty="0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 </a:t>
            </a:r>
            <a:r>
              <a:rPr kumimoji="0" lang="tr-TR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Flower</a:t>
            </a:r>
            <a:r>
              <a:rPr kumimoji="0" lang="tr-TR" sz="1900" b="1" i="0" u="none" strike="noStrike" kern="1200" cap="none" spc="0" normalizeH="0" baseline="0" noProof="0" dirty="0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 </a:t>
            </a:r>
            <a:r>
              <a:rPr kumimoji="0" lang="tr-TR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cs typeface="Avant Garde Book BT"/>
              </a:rPr>
              <a:t>Extract</a:t>
            </a:r>
            <a:endParaRPr lang="tr-TR" sz="1900" b="1" dirty="0">
              <a:solidFill>
                <a:srgbClr val="005C2A"/>
              </a:solidFill>
              <a:latin typeface="+mj-lt"/>
              <a:cs typeface="Avant Garde Book B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Regenistem</a:t>
            </a:r>
            <a:r>
              <a:rPr kumimoji="0" lang="tr-TR" sz="1900" b="1" i="0" u="none" strike="noStrike" kern="1200" cap="none" spc="0" normalizeH="0" baseline="0" noProof="0" dirty="0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 </a:t>
            </a:r>
            <a:r>
              <a:rPr kumimoji="0" lang="tr-TR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Red</a:t>
            </a:r>
            <a:r>
              <a:rPr kumimoji="0" lang="tr-TR" sz="1900" b="1" i="0" u="none" strike="noStrike" kern="1200" cap="none" spc="0" normalizeH="0" baseline="0" noProof="0" dirty="0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+mj-lt"/>
                <a:ea typeface="+mn-ea"/>
                <a:cs typeface="Avant Garde Book BT"/>
              </a:rPr>
              <a:t> Rice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1900" b="1" i="0" u="none" strike="noStrike" kern="1200" cap="none" spc="0" normalizeH="0" baseline="0" noProof="0" dirty="0">
              <a:ln>
                <a:noFill/>
              </a:ln>
              <a:solidFill>
                <a:srgbClr val="005C2A"/>
              </a:solidFill>
              <a:effectLst/>
              <a:uLnTx/>
              <a:uFillTx/>
              <a:latin typeface="+mj-lt"/>
              <a:ea typeface="+mn-ea"/>
              <a:cs typeface="Avant Garde Book BT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rgbClr val="005C2A"/>
              </a:solidFill>
              <a:effectLst/>
              <a:uLnTx/>
              <a:uFillTx/>
              <a:latin typeface="Avant Garde Book BT"/>
              <a:ea typeface="+mn-ea"/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183126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29396"/>
            <a:ext cx="1366567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29396"/>
            <a:ext cx="1366567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Metin kutusu"/>
          <p:cNvSpPr txBox="1"/>
          <p:nvPr/>
        </p:nvSpPr>
        <p:spPr>
          <a:xfrm>
            <a:off x="1524000" y="2142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b="1">
                <a:solidFill>
                  <a:srgbClr val="FFC000"/>
                </a:solidFill>
              </a:defRPr>
            </a:lvl1pPr>
          </a:lstStyle>
          <a:p>
            <a:r>
              <a:rPr lang="tr-TR" dirty="0">
                <a:solidFill>
                  <a:srgbClr val="005C2A"/>
                </a:solidFill>
              </a:rPr>
              <a:t>MİNEADERM ADVANCED ACNE CONTROL CREAM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524000" y="70221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err="1">
                <a:solidFill>
                  <a:srgbClr val="005C2A"/>
                </a:solidFill>
                <a:latin typeface="Avant Garde Book BT"/>
                <a:cs typeface="Avant Garde Book BT"/>
              </a:rPr>
              <a:t>Epucutin</a:t>
            </a:r>
            <a:r>
              <a:rPr lang="tr-TR" sz="2400" b="1" dirty="0">
                <a:solidFill>
                  <a:srgbClr val="005C2A"/>
                </a:solidFill>
                <a:latin typeface="Avant Garde Book BT"/>
                <a:cs typeface="Avant Garde Book BT"/>
              </a:rPr>
              <a:t> TT </a:t>
            </a: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1524000" y="1333294"/>
            <a:ext cx="9144000" cy="1303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spcBef>
                <a:spcPct val="20000"/>
              </a:spcBef>
              <a:defRPr/>
            </a:pPr>
            <a:r>
              <a:rPr lang="tr-TR" b="1" dirty="0">
                <a:solidFill>
                  <a:schemeClr val="tx2"/>
                </a:solidFill>
                <a:latin typeface="+mj-lt"/>
                <a:cs typeface="Avant Garde Book BT"/>
              </a:rPr>
              <a:t>Kimyasal ismi</a:t>
            </a:r>
            <a:r>
              <a:rPr lang="tr-TR" dirty="0">
                <a:solidFill>
                  <a:schemeClr val="tx2"/>
                </a:solidFill>
                <a:latin typeface="+mj-lt"/>
                <a:cs typeface="Avant Garde Book BT"/>
              </a:rPr>
              <a:t>:  </a:t>
            </a:r>
            <a:r>
              <a:rPr lang="tr-TR" dirty="0" err="1">
                <a:solidFill>
                  <a:schemeClr val="tx2"/>
                </a:solidFill>
                <a:latin typeface="+mj-lt"/>
                <a:cs typeface="Avant Garde Book BT"/>
              </a:rPr>
              <a:t>Cyclodextrin</a:t>
            </a:r>
            <a:r>
              <a:rPr lang="tr-TR" dirty="0">
                <a:solidFill>
                  <a:schemeClr val="tx2"/>
                </a:solidFill>
                <a:latin typeface="+mj-lt"/>
                <a:cs typeface="Avant Garde Book BT"/>
              </a:rPr>
              <a:t> (</a:t>
            </a:r>
            <a:r>
              <a:rPr lang="tr-TR" dirty="0" err="1">
                <a:solidFill>
                  <a:schemeClr val="tx2"/>
                </a:solidFill>
                <a:latin typeface="+mj-lt"/>
                <a:cs typeface="Avant Garde Book BT"/>
              </a:rPr>
              <a:t>and</a:t>
            </a:r>
            <a:r>
              <a:rPr lang="tr-TR" dirty="0">
                <a:solidFill>
                  <a:schemeClr val="tx2"/>
                </a:solidFill>
                <a:latin typeface="+mj-lt"/>
                <a:cs typeface="Avant Garde Book BT"/>
              </a:rPr>
              <a:t>) </a:t>
            </a:r>
            <a:r>
              <a:rPr lang="tr-TR" dirty="0" err="1">
                <a:solidFill>
                  <a:schemeClr val="tx2"/>
                </a:solidFill>
                <a:latin typeface="+mj-lt"/>
                <a:cs typeface="Avant Garde Book BT"/>
              </a:rPr>
              <a:t>Melaleuca</a:t>
            </a:r>
            <a:r>
              <a:rPr lang="tr-TR" dirty="0">
                <a:solidFill>
                  <a:schemeClr val="tx2"/>
                </a:solidFill>
                <a:latin typeface="+mj-lt"/>
                <a:cs typeface="Avant Garde Book BT"/>
              </a:rPr>
              <a:t>  </a:t>
            </a:r>
            <a:r>
              <a:rPr lang="tr-TR" dirty="0" err="1">
                <a:solidFill>
                  <a:schemeClr val="tx2"/>
                </a:solidFill>
                <a:latin typeface="+mj-lt"/>
                <a:cs typeface="Avant Garde Book BT"/>
              </a:rPr>
              <a:t>Alternifolia</a:t>
            </a:r>
            <a:r>
              <a:rPr lang="tr-TR" dirty="0">
                <a:solidFill>
                  <a:schemeClr val="tx2"/>
                </a:solidFill>
                <a:latin typeface="+mj-lt"/>
                <a:cs typeface="Avant Garde Book BT"/>
              </a:rPr>
              <a:t> (</a:t>
            </a:r>
            <a:r>
              <a:rPr lang="tr-TR" dirty="0" err="1">
                <a:solidFill>
                  <a:schemeClr val="tx2"/>
                </a:solidFill>
                <a:latin typeface="+mj-lt"/>
                <a:cs typeface="Avant Garde Book BT"/>
              </a:rPr>
              <a:t>Tea</a:t>
            </a:r>
            <a:r>
              <a:rPr lang="tr-TR" dirty="0">
                <a:solidFill>
                  <a:schemeClr val="tx2"/>
                </a:solidFill>
                <a:latin typeface="+mj-lt"/>
                <a:cs typeface="Avant Garde Book BT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+mj-lt"/>
                <a:cs typeface="Avant Garde Book BT"/>
              </a:rPr>
              <a:t>Tree</a:t>
            </a:r>
            <a:r>
              <a:rPr lang="tr-TR" dirty="0">
                <a:solidFill>
                  <a:schemeClr val="tx2"/>
                </a:solidFill>
                <a:latin typeface="+mj-lt"/>
                <a:cs typeface="Avant Garde Book BT"/>
              </a:rPr>
              <a:t>) </a:t>
            </a:r>
            <a:r>
              <a:rPr lang="tr-TR" dirty="0" err="1">
                <a:solidFill>
                  <a:schemeClr val="tx2"/>
                </a:solidFill>
                <a:latin typeface="+mj-lt"/>
                <a:cs typeface="Avant Garde Book BT"/>
              </a:rPr>
              <a:t>Leaf</a:t>
            </a:r>
            <a:r>
              <a:rPr lang="tr-TR" dirty="0">
                <a:solidFill>
                  <a:schemeClr val="tx2"/>
                </a:solidFill>
                <a:latin typeface="+mj-lt"/>
                <a:cs typeface="Avant Garde Book BT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+mj-lt"/>
                <a:cs typeface="Avant Garde Book BT"/>
              </a:rPr>
              <a:t>Oil</a:t>
            </a:r>
            <a:endParaRPr lang="tr-TR" dirty="0">
              <a:solidFill>
                <a:schemeClr val="tx2"/>
              </a:solidFill>
              <a:latin typeface="+mj-lt"/>
              <a:cs typeface="Avant Garde Book BT"/>
            </a:endParaRPr>
          </a:p>
          <a:p>
            <a:pPr>
              <a:spcBef>
                <a:spcPct val="20000"/>
              </a:spcBef>
              <a:defRPr/>
            </a:pPr>
            <a:r>
              <a:rPr lang="tr-TR" b="1" dirty="0">
                <a:solidFill>
                  <a:schemeClr val="tx2"/>
                </a:solidFill>
                <a:latin typeface="+mj-lt"/>
                <a:cs typeface="Avant Garde Book BT"/>
              </a:rPr>
              <a:t>Bileşimi</a:t>
            </a:r>
            <a:r>
              <a:rPr lang="tr-TR" dirty="0">
                <a:solidFill>
                  <a:schemeClr val="tx2"/>
                </a:solidFill>
                <a:latin typeface="+mj-lt"/>
                <a:cs typeface="Avant Garde Book BT"/>
              </a:rPr>
              <a:t>: Çay Ağacının Kapsüle Edilmiş Formudur.  </a:t>
            </a:r>
            <a:r>
              <a:rPr lang="tr-TR" dirty="0" err="1">
                <a:solidFill>
                  <a:schemeClr val="tx2"/>
                </a:solidFill>
              </a:rPr>
              <a:t>Antibakteriyel</a:t>
            </a:r>
            <a:r>
              <a:rPr lang="tr-TR" dirty="0">
                <a:solidFill>
                  <a:schemeClr val="tx2"/>
                </a:solidFill>
              </a:rPr>
              <a:t> etkiye sahip 4-terpineol içerir. Dolayısıyla sivilceler üzerinde oldukça etkilidir.</a:t>
            </a:r>
          </a:p>
          <a:p>
            <a:pPr>
              <a:spcBef>
                <a:spcPct val="20000"/>
              </a:spcBef>
              <a:defRPr/>
            </a:pPr>
            <a:endParaRPr lang="tr-TR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tr-TR" b="1" dirty="0">
                <a:solidFill>
                  <a:srgbClr val="005C2A"/>
                </a:solidFill>
                <a:latin typeface="+mj-lt"/>
                <a:cs typeface="Avant Garde Book BT"/>
              </a:rPr>
              <a:t>Kapsül Teknolojisi İle </a:t>
            </a:r>
            <a:r>
              <a:rPr lang="tr-TR" b="1" dirty="0" err="1">
                <a:solidFill>
                  <a:srgbClr val="005C2A"/>
                </a:solidFill>
                <a:latin typeface="+mj-lt"/>
                <a:cs typeface="Avant Garde Book BT"/>
              </a:rPr>
              <a:t>Stabilitesi</a:t>
            </a:r>
            <a:r>
              <a:rPr lang="tr-TR" b="1" dirty="0">
                <a:solidFill>
                  <a:srgbClr val="005C2A"/>
                </a:solidFill>
                <a:latin typeface="+mj-lt"/>
                <a:cs typeface="Avant Garde Book BT"/>
              </a:rPr>
              <a:t> Ve Etkinliği Artırılmıştır</a:t>
            </a:r>
            <a:r>
              <a:rPr lang="tr-TR" dirty="0">
                <a:solidFill>
                  <a:srgbClr val="005C2A"/>
                </a:solidFill>
                <a:latin typeface="+mj-lt"/>
                <a:cs typeface="Avant Garde Book BT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lang="tr-TR" dirty="0">
              <a:solidFill>
                <a:srgbClr val="002060"/>
              </a:solidFill>
              <a:latin typeface="+mj-lt"/>
              <a:cs typeface="Avant Garde Book B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48" y="2770088"/>
            <a:ext cx="3210720" cy="351643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73" y="2770088"/>
            <a:ext cx="3367900" cy="351643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9" y="6429397"/>
            <a:ext cx="1560579" cy="4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4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29396"/>
            <a:ext cx="1366567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Extreme\Desktop\akslogo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42"/>
          <a:stretch>
            <a:fillRect/>
          </a:stretch>
        </p:blipFill>
        <p:spPr bwMode="auto">
          <a:xfrm>
            <a:off x="9453586" y="6429397"/>
            <a:ext cx="394592" cy="46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Extreme\Desktop\akslogo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6" r="36551" b="32693"/>
          <a:stretch>
            <a:fillRect/>
          </a:stretch>
        </p:blipFill>
        <p:spPr bwMode="auto">
          <a:xfrm>
            <a:off x="9882214" y="6446315"/>
            <a:ext cx="785786" cy="41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29396"/>
            <a:ext cx="1366567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Extreme\Desktop\akslogo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42"/>
          <a:stretch>
            <a:fillRect/>
          </a:stretch>
        </p:blipFill>
        <p:spPr bwMode="auto">
          <a:xfrm>
            <a:off x="9453586" y="6429397"/>
            <a:ext cx="394592" cy="46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Extreme\Desktop\akslogo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6" r="36551" b="32693"/>
          <a:stretch>
            <a:fillRect/>
          </a:stretch>
        </p:blipFill>
        <p:spPr bwMode="auto">
          <a:xfrm>
            <a:off x="9882214" y="6446315"/>
            <a:ext cx="785786" cy="41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İçerik Yer Tutucusu 2"/>
          <p:cNvSpPr txBox="1">
            <a:spLocks/>
          </p:cNvSpPr>
          <p:nvPr/>
        </p:nvSpPr>
        <p:spPr>
          <a:xfrm>
            <a:off x="1524000" y="1214422"/>
            <a:ext cx="8929718" cy="35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3600" dirty="0">
              <a:solidFill>
                <a:srgbClr val="002060"/>
              </a:solidFill>
              <a:latin typeface="Avant Garde Book BT"/>
              <a:cs typeface="Avant Garde Book BT"/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1524000" y="7022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solidFill>
                  <a:srgbClr val="002060"/>
                </a:solidFill>
                <a:latin typeface="Avant Garde Book BT"/>
                <a:cs typeface="Avant Garde Book BT"/>
              </a:rPr>
              <a:t>BIOECOLIA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1524000" y="2142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002060"/>
                </a:solidFill>
              </a:rPr>
              <a:t>TEA TREE FACE WASH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2500306"/>
            <a:ext cx="7788115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00" y="1571612"/>
            <a:ext cx="7215238" cy="84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Dikdörtgen"/>
          <p:cNvSpPr/>
          <p:nvPr/>
        </p:nvSpPr>
        <p:spPr>
          <a:xfrm rot="20067968">
            <a:off x="1507656" y="1191189"/>
            <a:ext cx="1964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rgbClr val="002060"/>
                </a:solidFill>
                <a:latin typeface="Avant Garde Book BT"/>
                <a:cs typeface="Avant Garde Book BT"/>
                <a:sym typeface="Gill Sans" charset="0"/>
              </a:rPr>
              <a:t>IN VITRO TEST </a:t>
            </a: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9" y="6429397"/>
            <a:ext cx="1560579" cy="4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72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1691330"/>
            <a:ext cx="10515600" cy="30140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 Koyu lekeleri aydınlatmada yardımcı olduğunu göstermektedir.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Egzama, akne ve diğer iltihaplı cilt rahatsızlıklarından kaynaklanan kızarıklığı hafifletmeye yardımcı olabilir.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Yağ bezlerinin üretim miktarını düzenlemeye ve yağ bezlerinin aşırı çalışmasını önlemeye yardımcı olur.</a:t>
            </a: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762000" y="465450"/>
            <a:ext cx="10515600" cy="955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Niacinemide</a:t>
            </a:r>
            <a:endParaRPr lang="tr-TR" sz="4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762000" y="5142311"/>
            <a:ext cx="10515600" cy="120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Cildi yenilemek ve nemlendirmek için cilt nemini kapatan doğal bir bitki bazlı nemlendiricidir.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762000" y="4037392"/>
            <a:ext cx="10515600" cy="955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>
                <a:cs typeface="Avant Garde Book BT"/>
              </a:rPr>
              <a:t>Sodium </a:t>
            </a:r>
            <a:r>
              <a:rPr lang="tr-TR" sz="4000" b="1" dirty="0" err="1">
                <a:cs typeface="Avant Garde Book BT"/>
              </a:rPr>
              <a:t>Pca</a:t>
            </a:r>
            <a:endParaRPr lang="tr-TR" sz="4000" b="1" dirty="0"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3421587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2"/>
          <p:cNvSpPr txBox="1">
            <a:spLocks/>
          </p:cNvSpPr>
          <p:nvPr/>
        </p:nvSpPr>
        <p:spPr>
          <a:xfrm>
            <a:off x="762000" y="1289272"/>
            <a:ext cx="10515600" cy="120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400" dirty="0"/>
              <a:t>Cilt üzerinde nem sağlayan ve cildi koruyan bir tür koruyucu mukus tabakası oluşturur. Sakinleştirir yatıştırır.</a:t>
            </a: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764276" y="283475"/>
            <a:ext cx="10515600" cy="955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err="1">
                <a:cs typeface="Avant Garde Book BT"/>
              </a:rPr>
              <a:t>Aloe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Barbendensis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Aloe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Vera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Leaf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Juice</a:t>
            </a:r>
            <a:r>
              <a:rPr lang="tr-TR" sz="4000" b="1" dirty="0">
                <a:cs typeface="Avant Garde Book BT"/>
              </a:rPr>
              <a:t> </a:t>
            </a: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77921" y="2205427"/>
            <a:ext cx="10515600" cy="955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err="1">
                <a:cs typeface="Avant Garde Book BT"/>
              </a:rPr>
              <a:t>Pantenol</a:t>
            </a:r>
            <a:endParaRPr lang="tr-TR" sz="4000" b="1" dirty="0">
              <a:cs typeface="Avant Garde Book BT"/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780197" y="3398505"/>
            <a:ext cx="10515599" cy="854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en-US" sz="2400" dirty="0">
                <a:latin typeface="Candara" panose="020E0502030303020204" pitchFamily="34" charset="0"/>
              </a:rPr>
              <a:t>Nemlendirici etkisi ile cildin yumuşaklığını ve elastikiyetini korumasını sağlar.</a:t>
            </a:r>
            <a:endParaRPr lang="tr-TR" sz="2400" dirty="0"/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762000" y="3957631"/>
            <a:ext cx="10515600" cy="955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err="1">
                <a:cs typeface="Avant Garde Book BT"/>
              </a:rPr>
              <a:t>Bisabolol</a:t>
            </a:r>
            <a:endParaRPr lang="tr-TR" sz="4000" b="1" dirty="0">
              <a:cs typeface="Avant Garde Book BT"/>
            </a:endParaRPr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762001" y="5101355"/>
            <a:ext cx="10515599" cy="1623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cs typeface="Avant Garde Book BT"/>
              </a:rPr>
              <a:t>Hassas ciltlerin korunması ve bakımı için </a:t>
            </a:r>
            <a:r>
              <a:rPr lang="tr-TR" sz="2400" dirty="0" err="1">
                <a:cs typeface="Avant Garde Book BT"/>
              </a:rPr>
              <a:t>antieflamatuar</a:t>
            </a:r>
            <a:r>
              <a:rPr lang="tr-TR" sz="2400" dirty="0">
                <a:cs typeface="Avant Garde Book BT"/>
              </a:rPr>
              <a:t> ajan etkisi gösterir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cs typeface="Avant Garde Book BT"/>
              </a:rPr>
              <a:t> Hassas ciltleri yatıştırır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cs typeface="Avant Garde Book BT"/>
              </a:rPr>
              <a:t> Aşırı kuru ciltlerde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cs typeface="Avant Garde Book BT"/>
              </a:rPr>
              <a:t> Cilt </a:t>
            </a:r>
            <a:r>
              <a:rPr lang="tr-TR" sz="2400" dirty="0" err="1">
                <a:cs typeface="Avant Garde Book BT"/>
              </a:rPr>
              <a:t>penetrasyonu</a:t>
            </a:r>
            <a:r>
              <a:rPr lang="tr-TR" sz="2400" dirty="0">
                <a:cs typeface="Avant Garde Book BT"/>
              </a:rPr>
              <a:t> arttırıcı etki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6337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29396"/>
            <a:ext cx="1366567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6312024" y="1916832"/>
            <a:ext cx="3707904" cy="3654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endParaRPr lang="tr-TR" sz="2000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Marine 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Sugar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Maple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Extract</a:t>
            </a:r>
            <a:endParaRPr lang="tr-TR" sz="20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Orange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Fruit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Extract</a:t>
            </a:r>
            <a:endParaRPr lang="tr-TR" sz="20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Salvia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Officinalis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Extract</a:t>
            </a:r>
            <a:endParaRPr lang="tr-TR" sz="20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Hamamelis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Extract</a:t>
            </a:r>
            <a:endParaRPr lang="tr-TR" sz="20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Amino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Acid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Complex</a:t>
            </a:r>
            <a:endParaRPr lang="tr-TR" sz="20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Calendula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Officinalis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Extract</a:t>
            </a:r>
            <a:endParaRPr lang="tr-TR" sz="20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Zingeber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Oficinalis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Extract</a:t>
            </a:r>
            <a:endParaRPr lang="tr-TR" sz="20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20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2000" dirty="0">
              <a:solidFill>
                <a:srgbClr val="002060"/>
              </a:solidFill>
              <a:latin typeface="+mj-lt"/>
              <a:cs typeface="Avant Garde Book BT"/>
            </a:endParaRPr>
          </a:p>
        </p:txBody>
      </p:sp>
      <p:sp>
        <p:nvSpPr>
          <p:cNvPr id="6" name="9 Metin kutusu"/>
          <p:cNvSpPr txBox="1"/>
          <p:nvPr/>
        </p:nvSpPr>
        <p:spPr>
          <a:xfrm>
            <a:off x="1524000" y="2142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002060"/>
                </a:solidFill>
                <a:sym typeface="Open Sans Light" charset="0"/>
              </a:rPr>
              <a:t>ANTI SHINE TONIK</a:t>
            </a:r>
          </a:p>
        </p:txBody>
      </p:sp>
      <p:sp>
        <p:nvSpPr>
          <p:cNvPr id="7" name="10 Dikdörtgen"/>
          <p:cNvSpPr/>
          <p:nvPr/>
        </p:nvSpPr>
        <p:spPr>
          <a:xfrm>
            <a:off x="1524000" y="79664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2060"/>
                </a:solidFill>
                <a:latin typeface="Avant Garde Book BT"/>
                <a:cs typeface="Avant Garde Book BT"/>
              </a:rPr>
              <a:t>Aktif Maddeler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9" y="6429397"/>
            <a:ext cx="1560579" cy="41300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96" y="1764424"/>
            <a:ext cx="4029496" cy="40127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91400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Extreme\Desktop\akslogo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42"/>
          <a:stretch>
            <a:fillRect/>
          </a:stretch>
        </p:blipFill>
        <p:spPr bwMode="auto">
          <a:xfrm>
            <a:off x="9453564" y="6429375"/>
            <a:ext cx="3952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11 Metin kutusu"/>
          <p:cNvSpPr txBox="1">
            <a:spLocks noChangeArrowheads="1"/>
          </p:cNvSpPr>
          <p:nvPr/>
        </p:nvSpPr>
        <p:spPr bwMode="auto">
          <a:xfrm>
            <a:off x="1282890" y="214314"/>
            <a:ext cx="95534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None/>
            </a:pPr>
            <a:r>
              <a:rPr lang="tr-TR" sz="4000" dirty="0" err="1">
                <a:sym typeface="Open Sans Light" charset="0"/>
              </a:rPr>
              <a:t>Reavitalizer</a:t>
            </a:r>
            <a:r>
              <a:rPr lang="tr-TR" sz="4000" dirty="0">
                <a:sym typeface="Open Sans Light" charset="0"/>
              </a:rPr>
              <a:t> </a:t>
            </a:r>
            <a:r>
              <a:rPr lang="tr-TR" sz="4000" dirty="0" err="1">
                <a:sym typeface="Open Sans Light" charset="0"/>
              </a:rPr>
              <a:t>Lightening</a:t>
            </a:r>
            <a:r>
              <a:rPr lang="tr-TR" sz="4000" dirty="0">
                <a:sym typeface="Open Sans Light" charset="0"/>
              </a:rPr>
              <a:t> </a:t>
            </a:r>
            <a:r>
              <a:rPr lang="tr-TR" sz="4000" dirty="0" err="1">
                <a:sym typeface="Open Sans Light" charset="0"/>
              </a:rPr>
              <a:t>Clay</a:t>
            </a:r>
            <a:r>
              <a:rPr lang="tr-TR" sz="4000" dirty="0">
                <a:sym typeface="Open Sans Light" charset="0"/>
              </a:rPr>
              <a:t> Mask</a:t>
            </a:r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6316331" y="1881425"/>
            <a:ext cx="4392612" cy="35887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2000" b="1" dirty="0">
              <a:cs typeface="Avant Garde Book BT"/>
              <a:sym typeface="Gill Sans" charset="0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>
                <a:cs typeface="Avant Garde Book BT"/>
                <a:sym typeface="Gill Sans" charset="0"/>
              </a:rPr>
              <a:t>Kaolin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err="1">
                <a:cs typeface="Avant Garde Book BT"/>
                <a:sym typeface="Gill Sans" charset="0"/>
              </a:rPr>
              <a:t>Soidum</a:t>
            </a:r>
            <a:r>
              <a:rPr lang="tr-TR" sz="2000" b="1" dirty="0">
                <a:cs typeface="Avant Garde Book BT"/>
                <a:sym typeface="Gill Sans" charset="0"/>
              </a:rPr>
              <a:t> </a:t>
            </a:r>
            <a:r>
              <a:rPr lang="tr-TR" sz="2000" b="1" dirty="0" err="1">
                <a:cs typeface="Avant Garde Book BT"/>
                <a:sym typeface="Gill Sans" charset="0"/>
              </a:rPr>
              <a:t>Pca</a:t>
            </a:r>
            <a:endParaRPr lang="tr-TR" sz="2000" b="1" dirty="0">
              <a:cs typeface="Avant Garde Book BT"/>
              <a:sym typeface="Gill Sans" charset="0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err="1">
                <a:cs typeface="Avant Garde Book BT"/>
                <a:sym typeface="Gill Sans" charset="0"/>
              </a:rPr>
              <a:t>Rumex</a:t>
            </a:r>
            <a:r>
              <a:rPr lang="tr-TR" sz="2000" b="1" dirty="0">
                <a:cs typeface="Avant Garde Book BT"/>
                <a:sym typeface="Gill Sans" charset="0"/>
              </a:rPr>
              <a:t> </a:t>
            </a:r>
            <a:r>
              <a:rPr lang="tr-TR" sz="2000" b="1" dirty="0" err="1">
                <a:cs typeface="Avant Garde Book BT"/>
                <a:sym typeface="Gill Sans" charset="0"/>
              </a:rPr>
              <a:t>Occdentalis</a:t>
            </a:r>
            <a:r>
              <a:rPr lang="tr-TR" sz="2000" b="1" dirty="0">
                <a:cs typeface="Avant Garde Book BT"/>
                <a:sym typeface="Gill Sans" charset="0"/>
              </a:rPr>
              <a:t> </a:t>
            </a:r>
            <a:r>
              <a:rPr lang="tr-TR" sz="2000" b="1" dirty="0" err="1">
                <a:cs typeface="Avant Garde Book BT"/>
                <a:sym typeface="Gill Sans" charset="0"/>
              </a:rPr>
              <a:t>Extract</a:t>
            </a:r>
            <a:endParaRPr lang="tr-TR" sz="2000" b="1" dirty="0">
              <a:cs typeface="Avant Garde Book BT"/>
              <a:sym typeface="Gill Sans" charset="0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err="1">
                <a:cs typeface="Avant Garde Book BT"/>
                <a:sym typeface="Gill Sans" charset="0"/>
              </a:rPr>
              <a:t>Glycyrrhiza</a:t>
            </a:r>
            <a:r>
              <a:rPr lang="tr-TR" sz="2000" b="1" dirty="0">
                <a:cs typeface="Avant Garde Book BT"/>
                <a:sym typeface="Gill Sans" charset="0"/>
              </a:rPr>
              <a:t> </a:t>
            </a:r>
            <a:r>
              <a:rPr lang="tr-TR" sz="2000" b="1" dirty="0" err="1">
                <a:cs typeface="Avant Garde Book BT"/>
                <a:sym typeface="Gill Sans" charset="0"/>
              </a:rPr>
              <a:t>Glabra</a:t>
            </a:r>
            <a:r>
              <a:rPr lang="tr-TR" sz="2000" b="1" dirty="0">
                <a:cs typeface="Avant Garde Book BT"/>
                <a:sym typeface="Gill Sans" charset="0"/>
              </a:rPr>
              <a:t> (</a:t>
            </a:r>
            <a:r>
              <a:rPr lang="tr-TR" sz="2000" b="1" dirty="0" err="1">
                <a:cs typeface="Avant Garde Book BT"/>
                <a:sym typeface="Gill Sans" charset="0"/>
              </a:rPr>
              <a:t>Licorice</a:t>
            </a:r>
            <a:r>
              <a:rPr lang="tr-TR" sz="2000" b="1" dirty="0">
                <a:cs typeface="Avant Garde Book BT"/>
                <a:sym typeface="Gill Sans" charset="0"/>
              </a:rPr>
              <a:t> )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err="1">
                <a:cs typeface="Avant Garde Book BT"/>
                <a:sym typeface="Gill Sans" charset="0"/>
              </a:rPr>
              <a:t>Niacinemide</a:t>
            </a:r>
            <a:endParaRPr lang="tr-TR" sz="2000" b="1" dirty="0">
              <a:cs typeface="Avant Garde Book BT"/>
              <a:sym typeface="Gill Sans" charset="0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1900" b="1" dirty="0" err="1">
                <a:cs typeface="Avant Garde Book BT"/>
              </a:rPr>
              <a:t>Aloe</a:t>
            </a:r>
            <a:r>
              <a:rPr lang="tr-TR" sz="1900" b="1" dirty="0">
                <a:cs typeface="Avant Garde Book BT"/>
              </a:rPr>
              <a:t> </a:t>
            </a:r>
            <a:r>
              <a:rPr lang="tr-TR" sz="1900" b="1" dirty="0" err="1">
                <a:cs typeface="Avant Garde Book BT"/>
              </a:rPr>
              <a:t>Barbendensis</a:t>
            </a:r>
            <a:r>
              <a:rPr lang="tr-TR" sz="1900" b="1" dirty="0">
                <a:cs typeface="Avant Garde Book BT"/>
              </a:rPr>
              <a:t> </a:t>
            </a:r>
            <a:r>
              <a:rPr lang="tr-TR" sz="1900" b="1" dirty="0" err="1">
                <a:cs typeface="Avant Garde Book BT"/>
              </a:rPr>
              <a:t>Aloe</a:t>
            </a:r>
            <a:r>
              <a:rPr lang="tr-TR" sz="1900" b="1" dirty="0">
                <a:cs typeface="Avant Garde Book BT"/>
              </a:rPr>
              <a:t> </a:t>
            </a:r>
            <a:r>
              <a:rPr lang="tr-TR" sz="1900" b="1" dirty="0" err="1">
                <a:cs typeface="Avant Garde Book BT"/>
              </a:rPr>
              <a:t>Vera</a:t>
            </a:r>
            <a:r>
              <a:rPr lang="tr-TR" sz="1900" b="1" dirty="0">
                <a:cs typeface="Avant Garde Book BT"/>
              </a:rPr>
              <a:t> </a:t>
            </a:r>
            <a:r>
              <a:rPr lang="tr-TR" sz="1900" b="1" dirty="0" err="1">
                <a:cs typeface="Avant Garde Book BT"/>
              </a:rPr>
              <a:t>Leaf</a:t>
            </a:r>
            <a:r>
              <a:rPr lang="tr-TR" sz="1900" b="1" dirty="0">
                <a:cs typeface="Avant Garde Book BT"/>
              </a:rPr>
              <a:t> </a:t>
            </a:r>
            <a:r>
              <a:rPr lang="tr-TR" sz="1900" b="1" dirty="0" err="1">
                <a:cs typeface="Avant Garde Book BT"/>
              </a:rPr>
              <a:t>Juice</a:t>
            </a:r>
            <a:r>
              <a:rPr lang="tr-TR" sz="1900" b="1" dirty="0">
                <a:cs typeface="Avant Garde Book BT"/>
              </a:rPr>
              <a:t> </a:t>
            </a:r>
          </a:p>
          <a:p>
            <a:pPr>
              <a:spcBef>
                <a:spcPct val="20000"/>
              </a:spcBef>
              <a:defRPr/>
            </a:pPr>
            <a:endParaRPr lang="tr-TR" sz="1900" b="1" dirty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3600" dirty="0">
              <a:latin typeface="Avant Garde Book BT"/>
              <a:cs typeface="Avant Garde Book B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0" y="1291345"/>
            <a:ext cx="4735994" cy="47688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6175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9724" y="1393113"/>
            <a:ext cx="10515600" cy="120418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tr-TR" b="1" dirty="0"/>
              <a:t>Beyaz kil</a:t>
            </a:r>
            <a:r>
              <a:rPr lang="tr-TR" dirty="0"/>
              <a:t> veya </a:t>
            </a:r>
            <a:r>
              <a:rPr lang="tr-TR" b="1" dirty="0"/>
              <a:t>Çin kili</a:t>
            </a:r>
            <a:r>
              <a:rPr lang="tr-TR" dirty="0"/>
              <a:t> olarak da adlandırılan </a:t>
            </a:r>
            <a:r>
              <a:rPr lang="tr-TR" b="1" dirty="0"/>
              <a:t>kaolin kili</a:t>
            </a:r>
            <a:r>
              <a:rPr lang="tr-TR" dirty="0"/>
              <a:t>, cildin yüzeyindeki fazla yağı emerek gözeneklerin tıkanmasını engeller. Bunun yanı sıra cilt yüzeyindeki aşırı </a:t>
            </a:r>
            <a:r>
              <a:rPr lang="tr-TR" dirty="0" err="1"/>
              <a:t>sebum</a:t>
            </a:r>
            <a:r>
              <a:rPr lang="tr-TR" dirty="0"/>
              <a:t> üretimini kontrol eder ve doğal yağ dengesini korur.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4000" b="1" dirty="0">
                <a:cs typeface="Avant Garde Book BT"/>
                <a:sym typeface="Gill Sans" charset="0"/>
              </a:rPr>
              <a:t>Kaolin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854120" y="3984249"/>
            <a:ext cx="10515600" cy="12041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altLang="tr-TR"/>
              <a:t>Bileşiminde bulunan glabridin, tirozinazı baskılar. İçerdiği liquiritin ile melanin üretimini inhibe ederek etki gösterir. UV ye bağlı pigmentasyonu baskılar. </a:t>
            </a:r>
          </a:p>
          <a:p>
            <a:endParaRPr lang="tr-TR" dirty="0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777920" y="2682420"/>
            <a:ext cx="10515600" cy="955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>
                <a:cs typeface="Avant Garde Book BT"/>
                <a:sym typeface="Gill Sans" charset="0"/>
              </a:rPr>
              <a:t>Licorice Extract</a:t>
            </a:r>
            <a:endParaRPr lang="tr-TR" sz="4000" b="1" dirty="0">
              <a:cs typeface="Avant Garde Book BT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13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89145"/>
            <a:ext cx="10515600" cy="1204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/>
              <a:t>Tirozinaz</a:t>
            </a:r>
            <a:r>
              <a:rPr lang="tr-TR" dirty="0"/>
              <a:t> enzimini inhibe eder, yaşlanma lekelerinin oluşumunu engeller, </a:t>
            </a:r>
            <a:r>
              <a:rPr lang="tr-TR" dirty="0" err="1"/>
              <a:t>eritemi</a:t>
            </a:r>
            <a:r>
              <a:rPr lang="tr-TR" dirty="0"/>
              <a:t> önler.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4000" b="1" dirty="0" err="1">
                <a:cs typeface="Avant Garde Book BT"/>
              </a:rPr>
              <a:t>Rumex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Occidentalis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Extract</a:t>
            </a:r>
            <a:r>
              <a:rPr lang="tr-TR" sz="4000" b="1" dirty="0">
                <a:cs typeface="Avant Garde Book BT"/>
              </a:rPr>
              <a:t> (Lamada)</a:t>
            </a:r>
            <a:endParaRPr lang="tr-TR" sz="4000" b="1" dirty="0">
              <a:cs typeface="Avant Garde Book BT"/>
              <a:sym typeface="Gill Sans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762000" y="3899122"/>
            <a:ext cx="10515600" cy="120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/>
              <a:t>Cilt üzerinde nem sağlayan ve cildi koruyan bir tür koruyucu mukus tabakası oluşturur. Sakinleştirir yatıştırır.</a:t>
            </a:r>
            <a:endParaRPr lang="tr-TR" dirty="0"/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764276" y="2893325"/>
            <a:ext cx="10515600" cy="955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>
                <a:cs typeface="Avant Garde Book BT"/>
              </a:rPr>
              <a:t>Aloe Barbendensis Aloe Vera Leaf Juice </a:t>
            </a:r>
            <a:endParaRPr lang="tr-TR" sz="4000" b="1" dirty="0"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4104342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1424631"/>
            <a:ext cx="10515600" cy="220304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 Koyu lekeleri aydınlatmada yardımcı olduğunu göstermektedir.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Egzama, akne ve diğer iltihaplı cilt rahatsızlıklarından kaynaklanan kızarıklığı hafifletmeye yardımcı olabilir.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Yağ bezlerinin üretim miktarını düzenlemeye ve yağ bezlerinin aşırı çalışmasını önlemeye yardımcı olur.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4000" b="1" dirty="0" err="1">
                <a:cs typeface="Avant Garde Book BT"/>
                <a:sym typeface="Gill Sans" charset="0"/>
              </a:rPr>
              <a:t>Niacinemide</a:t>
            </a:r>
            <a:endParaRPr lang="tr-TR" sz="4000" b="1" dirty="0">
              <a:cs typeface="Avant Garde Book BT"/>
              <a:sym typeface="Gill Sans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762000" y="4977296"/>
            <a:ext cx="10515600" cy="120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Cildi yenilemek ve nemlendirmek için cilt nemini kapatan doğal bir bitki bazlı nemlendiricidir.</a:t>
            </a: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762000" y="3832391"/>
            <a:ext cx="10515600" cy="955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>
                <a:cs typeface="Avant Garde Book BT"/>
              </a:rPr>
              <a:t>Sodium </a:t>
            </a:r>
            <a:r>
              <a:rPr lang="tr-TR" sz="4000" b="1" dirty="0" err="1">
                <a:cs typeface="Avant Garde Book BT"/>
              </a:rPr>
              <a:t>Pca</a:t>
            </a:r>
            <a:endParaRPr lang="tr-TR" sz="4000" b="1" dirty="0"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2037600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Extreme\Desktop\akslogo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42"/>
          <a:stretch>
            <a:fillRect/>
          </a:stretch>
        </p:blipFill>
        <p:spPr bwMode="auto">
          <a:xfrm>
            <a:off x="9453564" y="6429375"/>
            <a:ext cx="3952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11 Metin kutusu"/>
          <p:cNvSpPr txBox="1">
            <a:spLocks noChangeArrowheads="1"/>
          </p:cNvSpPr>
          <p:nvPr/>
        </p:nvSpPr>
        <p:spPr bwMode="auto">
          <a:xfrm>
            <a:off x="1155511" y="568253"/>
            <a:ext cx="95534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None/>
            </a:pPr>
            <a:r>
              <a:rPr lang="tr-TR" sz="4000" dirty="0" err="1">
                <a:sym typeface="Open Sans Light" charset="0"/>
              </a:rPr>
              <a:t>Oxygen</a:t>
            </a:r>
            <a:r>
              <a:rPr lang="tr-TR" sz="4000" dirty="0">
                <a:sym typeface="Open Sans Light" charset="0"/>
              </a:rPr>
              <a:t> </a:t>
            </a:r>
            <a:r>
              <a:rPr lang="tr-TR" sz="4000" dirty="0" err="1">
                <a:sym typeface="Open Sans Light" charset="0"/>
              </a:rPr>
              <a:t>Buble</a:t>
            </a:r>
            <a:r>
              <a:rPr lang="tr-TR" sz="4000" dirty="0">
                <a:sym typeface="Open Sans Light" charset="0"/>
              </a:rPr>
              <a:t> Mask Anti </a:t>
            </a:r>
            <a:r>
              <a:rPr lang="tr-TR" sz="4000" dirty="0" err="1">
                <a:sym typeface="Open Sans Light" charset="0"/>
              </a:rPr>
              <a:t>Blemish</a:t>
            </a:r>
            <a:endParaRPr lang="tr-TR" sz="4000" dirty="0">
              <a:sym typeface="Open Sans Light" charset="0"/>
            </a:endParaRPr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6316331" y="1881425"/>
            <a:ext cx="4392612" cy="35887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2000" b="1" dirty="0">
              <a:cs typeface="Avant Garde Book BT"/>
              <a:sym typeface="Gill Sans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2000" b="1" dirty="0">
              <a:cs typeface="Avant Garde Book BT"/>
              <a:sym typeface="Gill Sans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2000" b="1" dirty="0">
              <a:cs typeface="Avant Garde Book BT"/>
              <a:sym typeface="Gill Sans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err="1">
                <a:solidFill>
                  <a:srgbClr val="002060"/>
                </a:solidFill>
                <a:cs typeface="Avant Garde Book BT"/>
                <a:sym typeface="Gill Sans" charset="0"/>
              </a:rPr>
              <a:t>Tea</a:t>
            </a:r>
            <a:r>
              <a:rPr lang="tr-TR" sz="2000" b="1" dirty="0">
                <a:solidFill>
                  <a:srgbClr val="002060"/>
                </a:solidFill>
                <a:cs typeface="Avant Garde Book BT"/>
                <a:sym typeface="Gill Sans" charset="0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cs typeface="Avant Garde Book BT"/>
                <a:sym typeface="Gill Sans" charset="0"/>
              </a:rPr>
              <a:t>Tree</a:t>
            </a:r>
            <a:r>
              <a:rPr lang="tr-TR" sz="2000" b="1" dirty="0">
                <a:solidFill>
                  <a:srgbClr val="002060"/>
                </a:solidFill>
                <a:cs typeface="Avant Garde Book BT"/>
                <a:sym typeface="Gill Sans" charset="0"/>
              </a:rPr>
              <a:t>   </a:t>
            </a:r>
            <a:endParaRPr lang="tr-TR" sz="2000" b="1" dirty="0">
              <a:solidFill>
                <a:srgbClr val="002060"/>
              </a:solidFill>
              <a:cs typeface="Avant Garde Book BT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Hamamelis</a:t>
            </a:r>
            <a:endParaRPr lang="tr-TR" sz="2000" b="1" dirty="0">
              <a:solidFill>
                <a:srgbClr val="002060"/>
              </a:solidFill>
              <a:cs typeface="Avant Garde Book BT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Alpha </a:t>
            </a: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Glucon</a:t>
            </a: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Oligosaccharide</a:t>
            </a:r>
            <a:endParaRPr lang="tr-TR" sz="2000" b="1" dirty="0">
              <a:solidFill>
                <a:srgbClr val="002060"/>
              </a:solidFill>
              <a:cs typeface="Avant Garde Book BT"/>
            </a:endParaRPr>
          </a:p>
          <a:p>
            <a:pPr>
              <a:spcBef>
                <a:spcPct val="20000"/>
              </a:spcBef>
              <a:defRPr/>
            </a:pPr>
            <a:endParaRPr lang="tr-TR" sz="1900" b="1" dirty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3600" dirty="0">
              <a:latin typeface="Avant Garde Book BT"/>
              <a:cs typeface="Avant Garde Book B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28" y="1592230"/>
            <a:ext cx="4573623" cy="45609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4822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b="1" dirty="0">
                <a:solidFill>
                  <a:schemeClr val="tx1"/>
                </a:solidFill>
              </a:rPr>
              <a:t>Advanced </a:t>
            </a:r>
            <a:r>
              <a:rPr lang="tr-TR" sz="4000" b="1" dirty="0" err="1">
                <a:solidFill>
                  <a:schemeClr val="tx1"/>
                </a:solidFill>
              </a:rPr>
              <a:t>Acne</a:t>
            </a:r>
            <a:r>
              <a:rPr lang="tr-TR" sz="4000" b="1" dirty="0">
                <a:solidFill>
                  <a:schemeClr val="tx1"/>
                </a:solidFill>
              </a:rPr>
              <a:t> Control </a:t>
            </a:r>
            <a:r>
              <a:rPr lang="tr-TR" sz="4000" b="1" dirty="0" err="1">
                <a:solidFill>
                  <a:schemeClr val="tx1"/>
                </a:solidFill>
              </a:rPr>
              <a:t>Cream</a:t>
            </a:r>
            <a:endParaRPr lang="tr-TR" sz="4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1233984" y="1686600"/>
            <a:ext cx="10043615" cy="25032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b="1" i="0" dirty="0">
                <a:solidFill>
                  <a:srgbClr val="002060"/>
                </a:solidFill>
                <a:latin typeface="Avant Garde Book BT"/>
                <a:cs typeface="Avant Garde Book BT"/>
              </a:rPr>
              <a:t>Ac.net Etki Mekanizması</a:t>
            </a: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tr-TR" dirty="0">
                <a:solidFill>
                  <a:srgbClr val="002060"/>
                </a:solidFill>
                <a:cs typeface="Avant Garde Book BT"/>
              </a:rPr>
              <a:t>Oleanolic Acid </a:t>
            </a:r>
            <a:r>
              <a:rPr lang="tr-TR" dirty="0">
                <a:solidFill>
                  <a:srgbClr val="002060"/>
                </a:solidFill>
                <a:ea typeface="Times New Roman"/>
                <a:cs typeface="Avant Garde Book BT"/>
              </a:rPr>
              <a:t>5-alpha </a:t>
            </a:r>
            <a:r>
              <a:rPr lang="tr-TR" dirty="0" err="1">
                <a:solidFill>
                  <a:srgbClr val="002060"/>
                </a:solidFill>
                <a:ea typeface="Times New Roman"/>
                <a:cs typeface="Avant Garde Book BT"/>
              </a:rPr>
              <a:t>reduktazi</a:t>
            </a:r>
            <a:r>
              <a:rPr lang="tr-TR" dirty="0">
                <a:solidFill>
                  <a:srgbClr val="002060"/>
                </a:solidFill>
                <a:ea typeface="Times New Roman"/>
                <a:cs typeface="Avant Garde Book BT"/>
              </a:rPr>
              <a:t> engelleyerek </a:t>
            </a:r>
            <a:r>
              <a:rPr lang="tr-TR" dirty="0" err="1">
                <a:solidFill>
                  <a:srgbClr val="002060"/>
                </a:solidFill>
                <a:ea typeface="Times New Roman"/>
                <a:cs typeface="Avant Garde Book BT"/>
              </a:rPr>
              <a:t>hiperseboreyi</a:t>
            </a:r>
            <a:r>
              <a:rPr lang="tr-TR" dirty="0">
                <a:solidFill>
                  <a:srgbClr val="002060"/>
                </a:solidFill>
                <a:ea typeface="Times New Roman"/>
                <a:cs typeface="Avant Garde Book BT"/>
              </a:rPr>
              <a:t> önler. </a:t>
            </a: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002060"/>
                </a:solidFill>
                <a:ea typeface="Times New Roman"/>
                <a:cs typeface="Avant Garde Book BT"/>
              </a:rPr>
              <a:t>NDGA </a:t>
            </a:r>
            <a:r>
              <a:rPr lang="tr-TR" dirty="0">
                <a:solidFill>
                  <a:srgbClr val="002060"/>
                </a:solidFill>
                <a:ea typeface="Times New Roman"/>
                <a:cs typeface="Avant Garde Book BT"/>
              </a:rPr>
              <a:t>; </a:t>
            </a:r>
            <a:r>
              <a:rPr lang="en-GB" dirty="0" err="1">
                <a:solidFill>
                  <a:srgbClr val="002060"/>
                </a:solidFill>
                <a:ea typeface="Times New Roman"/>
                <a:cs typeface="Avant Garde Book BT"/>
              </a:rPr>
              <a:t>hiperkeratoz</a:t>
            </a:r>
            <a:r>
              <a:rPr lang="tr-TR" dirty="0">
                <a:solidFill>
                  <a:srgbClr val="002060"/>
                </a:solidFill>
                <a:ea typeface="Times New Roman"/>
                <a:cs typeface="Avant Garde Book BT"/>
              </a:rPr>
              <a:t> </a:t>
            </a:r>
            <a:r>
              <a:rPr lang="en-GB" dirty="0" err="1">
                <a:solidFill>
                  <a:srgbClr val="002060"/>
                </a:solidFill>
                <a:ea typeface="Times New Roman"/>
                <a:cs typeface="Avant Garde Book BT"/>
              </a:rPr>
              <a:t>ve</a:t>
            </a:r>
            <a:r>
              <a:rPr lang="en-GB" dirty="0">
                <a:solidFill>
                  <a:srgbClr val="002060"/>
                </a:solidFill>
                <a:ea typeface="Times New Roman"/>
                <a:cs typeface="Avant Garde Book BT"/>
              </a:rPr>
              <a:t> k</a:t>
            </a:r>
            <a:r>
              <a:rPr lang="tr-TR" dirty="0">
                <a:solidFill>
                  <a:srgbClr val="002060"/>
                </a:solidFill>
                <a:ea typeface="Times New Roman"/>
                <a:cs typeface="Avant Garde Book BT"/>
              </a:rPr>
              <a:t>ı</a:t>
            </a:r>
            <a:r>
              <a:rPr lang="en-GB" dirty="0" err="1">
                <a:solidFill>
                  <a:srgbClr val="002060"/>
                </a:solidFill>
                <a:ea typeface="Times New Roman"/>
                <a:cs typeface="Avant Garde Book BT"/>
              </a:rPr>
              <a:t>zarmay</a:t>
            </a:r>
            <a:r>
              <a:rPr lang="tr-TR" dirty="0">
                <a:solidFill>
                  <a:srgbClr val="002060"/>
                </a:solidFill>
                <a:ea typeface="Times New Roman"/>
                <a:cs typeface="Avant Garde Book BT"/>
              </a:rPr>
              <a:t>ı</a:t>
            </a:r>
            <a:r>
              <a:rPr lang="en-GB" dirty="0">
                <a:solidFill>
                  <a:srgbClr val="002060"/>
                </a:solidFill>
                <a:ea typeface="Times New Roman"/>
                <a:cs typeface="Avant Garde Book BT"/>
              </a:rPr>
              <a:t> </a:t>
            </a:r>
            <a:r>
              <a:rPr lang="en-GB" dirty="0" err="1">
                <a:solidFill>
                  <a:srgbClr val="002060"/>
                </a:solidFill>
                <a:ea typeface="Times New Roman"/>
                <a:cs typeface="Avant Garde Book BT"/>
              </a:rPr>
              <a:t>engell</a:t>
            </a:r>
            <a:r>
              <a:rPr lang="tr-TR" dirty="0">
                <a:solidFill>
                  <a:srgbClr val="002060"/>
                </a:solidFill>
                <a:ea typeface="Times New Roman"/>
                <a:cs typeface="Avant Garde Book BT"/>
              </a:rPr>
              <a:t>er.</a:t>
            </a: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 err="1">
                <a:solidFill>
                  <a:srgbClr val="002060"/>
                </a:solidFill>
                <a:ea typeface="Times New Roman"/>
                <a:cs typeface="Avant Garde Book BT"/>
              </a:rPr>
              <a:t>Osmotik</a:t>
            </a:r>
            <a:r>
              <a:rPr lang="en-GB" dirty="0">
                <a:solidFill>
                  <a:srgbClr val="002060"/>
                </a:solidFill>
                <a:ea typeface="Times New Roman"/>
                <a:cs typeface="Avant Garde Book BT"/>
              </a:rPr>
              <a:t> j</a:t>
            </a:r>
            <a:r>
              <a:rPr lang="tr-TR" dirty="0">
                <a:solidFill>
                  <a:srgbClr val="002060"/>
                </a:solidFill>
                <a:ea typeface="Times New Roman"/>
                <a:cs typeface="Avant Garde Book BT"/>
              </a:rPr>
              <a:t>ö</a:t>
            </a:r>
            <a:r>
              <a:rPr lang="en-GB" dirty="0">
                <a:solidFill>
                  <a:srgbClr val="002060"/>
                </a:solidFill>
                <a:ea typeface="Times New Roman"/>
                <a:cs typeface="Avant Garde Book BT"/>
              </a:rPr>
              <a:t>le </a:t>
            </a:r>
            <a:r>
              <a:rPr lang="tr-TR" dirty="0">
                <a:solidFill>
                  <a:srgbClr val="002060"/>
                </a:solidFill>
                <a:ea typeface="Times New Roman"/>
                <a:cs typeface="Avant Garde Book BT"/>
              </a:rPr>
              <a:t>sayesinde </a:t>
            </a:r>
            <a:r>
              <a:rPr lang="en-GB" dirty="0" err="1">
                <a:solidFill>
                  <a:srgbClr val="002060"/>
                </a:solidFill>
                <a:ea typeface="Times New Roman"/>
                <a:cs typeface="Avant Garde Book BT"/>
              </a:rPr>
              <a:t>bakterilerin</a:t>
            </a:r>
            <a:r>
              <a:rPr lang="en-GB" dirty="0">
                <a:solidFill>
                  <a:srgbClr val="002060"/>
                </a:solidFill>
                <a:ea typeface="Times New Roman"/>
                <a:cs typeface="Avant Garde Book BT"/>
              </a:rPr>
              <a:t> </a:t>
            </a:r>
            <a:r>
              <a:rPr lang="tr-TR" dirty="0">
                <a:solidFill>
                  <a:srgbClr val="002060"/>
                </a:solidFill>
                <a:ea typeface="Times New Roman"/>
                <a:cs typeface="Avant Garde Book BT"/>
              </a:rPr>
              <a:t>yayılması </a:t>
            </a:r>
            <a:r>
              <a:rPr lang="en-GB" dirty="0" err="1">
                <a:solidFill>
                  <a:srgbClr val="002060"/>
                </a:solidFill>
                <a:ea typeface="Times New Roman"/>
                <a:cs typeface="Avant Garde Book BT"/>
              </a:rPr>
              <a:t>ko</a:t>
            </a:r>
            <a:r>
              <a:rPr lang="tr-TR" dirty="0">
                <a:solidFill>
                  <a:srgbClr val="002060"/>
                </a:solidFill>
                <a:ea typeface="Times New Roman"/>
                <a:cs typeface="Avant Garde Book BT"/>
              </a:rPr>
              <a:t>n</a:t>
            </a:r>
            <a:r>
              <a:rPr lang="en-GB" dirty="0" err="1">
                <a:solidFill>
                  <a:srgbClr val="002060"/>
                </a:solidFill>
                <a:ea typeface="Times New Roman"/>
                <a:cs typeface="Avant Garde Book BT"/>
              </a:rPr>
              <a:t>trol</a:t>
            </a:r>
            <a:r>
              <a:rPr lang="en-GB" dirty="0">
                <a:solidFill>
                  <a:srgbClr val="002060"/>
                </a:solidFill>
                <a:ea typeface="Times New Roman"/>
                <a:cs typeface="Avant Garde Book BT"/>
              </a:rPr>
              <a:t> </a:t>
            </a:r>
            <a:r>
              <a:rPr lang="tr-TR" dirty="0">
                <a:solidFill>
                  <a:srgbClr val="002060"/>
                </a:solidFill>
                <a:ea typeface="Times New Roman"/>
                <a:cs typeface="Avant Garde Book BT"/>
              </a:rPr>
              <a:t>altına alınır.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tr-TR" dirty="0"/>
          </a:p>
        </p:txBody>
      </p:sp>
      <p:graphicFrame>
        <p:nvGraphicFramePr>
          <p:cNvPr id="8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338328"/>
              </p:ext>
            </p:extLst>
          </p:nvPr>
        </p:nvGraphicFramePr>
        <p:xfrm>
          <a:off x="2343005" y="4533721"/>
          <a:ext cx="7443600" cy="193055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858">
                <a:tc>
                  <a:txBody>
                    <a:bodyPr/>
                    <a:lstStyle/>
                    <a:p>
                      <a:pPr algn="l"/>
                      <a:r>
                        <a:rPr kumimoji="0" lang="en-GB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5-alpha </a:t>
                      </a:r>
                      <a:r>
                        <a:rPr kumimoji="0" lang="en-GB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Reduktaz</a:t>
                      </a:r>
                      <a:r>
                        <a:rPr kumimoji="0" lang="tr-T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ı</a:t>
                      </a:r>
                      <a:r>
                        <a:rPr kumimoji="0" lang="en-GB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</a:t>
                      </a:r>
                      <a:r>
                        <a:rPr kumimoji="0" lang="tr-T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GB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</a:t>
                      </a:r>
                      <a:r>
                        <a:rPr kumimoji="0" lang="tr-T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ı</a:t>
                      </a:r>
                      <a:r>
                        <a:rPr kumimoji="0" lang="en-GB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</a:t>
                      </a:r>
                      <a:r>
                        <a:rPr kumimoji="0" lang="tr-T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ı</a:t>
                      </a:r>
                      <a:r>
                        <a:rPr kumimoji="0" lang="en-GB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tla</a:t>
                      </a:r>
                      <a:r>
                        <a:rPr kumimoji="0" lang="tr-T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</a:t>
                      </a:r>
                      <a:r>
                        <a:rPr kumimoji="0" lang="en-GB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mas</a:t>
                      </a:r>
                      <a:r>
                        <a:rPr kumimoji="0" lang="tr-T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ı</a:t>
                      </a:r>
                      <a:r>
                        <a:rPr kumimoji="0" lang="en-GB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	</a:t>
                      </a:r>
                      <a:endParaRPr lang="tr-TR" sz="1600" b="1" dirty="0">
                        <a:solidFill>
                          <a:srgbClr val="005C2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%68</a:t>
                      </a:r>
                      <a:endParaRPr lang="tr-TR" sz="1600" b="1" dirty="0">
                        <a:solidFill>
                          <a:srgbClr val="005C2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858">
                <a:tc>
                  <a:txBody>
                    <a:bodyPr/>
                    <a:lstStyle/>
                    <a:p>
                      <a:pPr algn="l"/>
                      <a:r>
                        <a:rPr kumimoji="0" lang="tr-T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Deri hasarlarında azalma</a:t>
                      </a:r>
                      <a:endParaRPr lang="tr-TR" sz="1600" b="1" dirty="0">
                        <a:solidFill>
                          <a:srgbClr val="005C2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%54</a:t>
                      </a:r>
                      <a:endParaRPr lang="tr-TR" sz="1600" b="1" dirty="0">
                        <a:solidFill>
                          <a:srgbClr val="005C2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858">
                <a:tc>
                  <a:txBody>
                    <a:bodyPr/>
                    <a:lstStyle/>
                    <a:p>
                      <a:pPr algn="l"/>
                      <a:r>
                        <a:rPr kumimoji="0" lang="tr-T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Anti-</a:t>
                      </a:r>
                      <a:r>
                        <a:rPr kumimoji="0" lang="tr-TR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enflamatuar</a:t>
                      </a:r>
                      <a:r>
                        <a:rPr kumimoji="0" lang="tr-T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Etkisi</a:t>
                      </a:r>
                      <a:endParaRPr lang="tr-TR" sz="1600" b="1" dirty="0">
                        <a:solidFill>
                          <a:srgbClr val="005C2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%72</a:t>
                      </a:r>
                      <a:endParaRPr lang="tr-TR" sz="1600" b="1" dirty="0">
                        <a:solidFill>
                          <a:srgbClr val="005C2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858">
                <a:tc>
                  <a:txBody>
                    <a:bodyPr/>
                    <a:lstStyle/>
                    <a:p>
                      <a:pPr algn="l"/>
                      <a:r>
                        <a:rPr kumimoji="0" lang="tr-T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Sivilce İle İlişkili Bakteri </a:t>
                      </a:r>
                      <a:r>
                        <a:rPr kumimoji="0" lang="tr-TR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İnaktivasyon</a:t>
                      </a:r>
                      <a:r>
                        <a:rPr kumimoji="0" lang="tr-T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Testi</a:t>
                      </a:r>
                      <a:endParaRPr lang="tr-TR" sz="1600" b="1" dirty="0">
                        <a:solidFill>
                          <a:srgbClr val="005C2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%100</a:t>
                      </a:r>
                      <a:endParaRPr lang="tr-TR" sz="1600" b="1" dirty="0">
                        <a:solidFill>
                          <a:srgbClr val="005C2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614">
                <a:tc>
                  <a:txBody>
                    <a:bodyPr/>
                    <a:lstStyle/>
                    <a:p>
                      <a:pPr algn="l"/>
                      <a:r>
                        <a:rPr kumimoji="0" lang="tr-TR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Pityrosporum</a:t>
                      </a:r>
                      <a:r>
                        <a:rPr kumimoji="0" lang="tr-T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Ovale </a:t>
                      </a:r>
                      <a:r>
                        <a:rPr kumimoji="0" lang="tr-TR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İnaktivasyon</a:t>
                      </a:r>
                      <a:r>
                        <a:rPr kumimoji="0" lang="tr-T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Testi	</a:t>
                      </a:r>
                      <a:endParaRPr lang="tr-TR" sz="1600" b="1" dirty="0">
                        <a:solidFill>
                          <a:srgbClr val="005C2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%100</a:t>
                      </a:r>
                      <a:endParaRPr lang="tr-TR" sz="1600" b="1" dirty="0">
                        <a:solidFill>
                          <a:srgbClr val="005C2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9 Dikdörtgen"/>
          <p:cNvSpPr/>
          <p:nvPr/>
        </p:nvSpPr>
        <p:spPr>
          <a:xfrm>
            <a:off x="1447800" y="398980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2060"/>
                </a:solidFill>
                <a:latin typeface="Avant Garde Book BT"/>
                <a:cs typeface="Avant Garde Book BT"/>
              </a:rPr>
              <a:t>Rakamlarla </a:t>
            </a:r>
            <a:r>
              <a:rPr lang="tr-TR" sz="2000" b="1" i="0" dirty="0">
                <a:solidFill>
                  <a:srgbClr val="002060"/>
                </a:solidFill>
                <a:latin typeface="Avant Garde Book BT"/>
                <a:cs typeface="Avant Garde Book BT"/>
              </a:rPr>
              <a:t>Ac.net </a:t>
            </a:r>
            <a:r>
              <a:rPr lang="tr-TR" sz="2000" b="1" dirty="0">
                <a:solidFill>
                  <a:srgbClr val="002060"/>
                </a:solidFill>
                <a:latin typeface="Avant Garde Book BT"/>
                <a:cs typeface="Avant Garde Book BT"/>
              </a:rPr>
              <a:t>Etki Mekanizması</a:t>
            </a:r>
            <a:endParaRPr lang="tr-TR" sz="2000" b="1" i="0" dirty="0">
              <a:solidFill>
                <a:srgbClr val="002060"/>
              </a:solidFill>
              <a:latin typeface="Avant Garde Book BT"/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1897609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1691331"/>
            <a:ext cx="10515600" cy="192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/>
              <a:t>Antibakteriyel</a:t>
            </a:r>
            <a:r>
              <a:rPr lang="tr-TR" dirty="0"/>
              <a:t> ve </a:t>
            </a:r>
            <a:r>
              <a:rPr lang="tr-TR" dirty="0" err="1"/>
              <a:t>antiviral</a:t>
            </a:r>
            <a:r>
              <a:rPr lang="tr-TR" dirty="0"/>
              <a:t> özellikler göstererek virüs ve bakterileri vücuttan uzaklaştırıyor, bu sayede bizi hastalıklardan koruyor. Akne ve sivilce gibi cilt sorunlarının oluşumunu engelliyor, oluşmuş olanlarınsa iyileşme sürecini hızlandırıyor.</a:t>
            </a: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762000" y="465450"/>
            <a:ext cx="10515600" cy="955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Tea</a:t>
            </a:r>
            <a:r>
              <a:rPr lang="tr-TR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Tree</a:t>
            </a:r>
            <a:endParaRPr lang="tr-TR" sz="4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375047" y="237530"/>
            <a:ext cx="10515600" cy="1965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762000" y="3537069"/>
            <a:ext cx="10515600" cy="955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Alpha </a:t>
            </a:r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Glucon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Oligosaccharide</a:t>
            </a:r>
            <a:endParaRPr lang="tr-TR" sz="4000" b="1" dirty="0">
              <a:solidFill>
                <a:schemeClr val="tx1"/>
              </a:solidFill>
              <a:cs typeface="Avant Garde Book B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62001" y="4604088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Cildin bozulmuş lipit yapısını düzenlemeye ve bariyer tabakasının yapılanmasında önemli bir protein olan filaggrin sentezini arttırmaya yardımcı olan etken maddedir.</a:t>
            </a:r>
            <a:endParaRPr lang="tr-TR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68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762000" y="4380905"/>
            <a:ext cx="10515600" cy="1965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762000" y="567320"/>
            <a:ext cx="10515600" cy="955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err="1">
                <a:solidFill>
                  <a:srgbClr val="002060"/>
                </a:solidFill>
                <a:cs typeface="Avant Garde Book BT"/>
              </a:rPr>
              <a:t>Hamamelis</a:t>
            </a:r>
            <a:r>
              <a:rPr lang="tr-TR" sz="4000" b="1" dirty="0">
                <a:solidFill>
                  <a:srgbClr val="002060"/>
                </a:solidFill>
                <a:cs typeface="Avant Garde Book BT"/>
              </a:rPr>
              <a:t> (Cadı Fındığı)</a:t>
            </a:r>
            <a:endParaRPr lang="tr-TR" sz="4000" b="1" dirty="0">
              <a:cs typeface="Avant Garde Book BT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Nemlendirici etkiye sahiptir.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Yaşlanma geciktirici özeliğe sahiptir.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Antioksidan etkileri vardır.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Sebum</a:t>
            </a:r>
            <a:r>
              <a:rPr lang="tr-T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dengeleyici özelliği bulunur.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Ciltteki ton eşitsizliklerini düzenlemede yardımcıdır.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Akne ve sivilce gidermeye yardımcı etkileri vardır.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Saçların hızlı uzamasına destek olur.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019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1524000" y="251356"/>
            <a:ext cx="91440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005C2A"/>
                </a:solidFill>
                <a:sym typeface="Open Sans Light" charset="0"/>
              </a:rPr>
              <a:t>IN VIVO TEST SONUÇLARI</a:t>
            </a:r>
            <a:endParaRPr lang="en-US" b="1" dirty="0">
              <a:solidFill>
                <a:srgbClr val="005C2A"/>
              </a:solidFill>
              <a:sym typeface="Open Sans Light" charset="0"/>
            </a:endParaRPr>
          </a:p>
        </p:txBody>
      </p:sp>
      <p:sp>
        <p:nvSpPr>
          <p:cNvPr id="8" name="Dikdörtgen 28"/>
          <p:cNvSpPr/>
          <p:nvPr/>
        </p:nvSpPr>
        <p:spPr>
          <a:xfrm>
            <a:off x="1582658" y="908721"/>
            <a:ext cx="89778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solidFill>
                  <a:srgbClr val="002060"/>
                </a:solidFill>
                <a:latin typeface="Avant Garde Book BT"/>
                <a:ea typeface="Times New Roman"/>
                <a:cs typeface="Avant Garde Book BT"/>
                <a:sym typeface="Gill Sans" charset="0"/>
              </a:rPr>
              <a:t>Hasta Popülasyonu : </a:t>
            </a:r>
            <a:r>
              <a:rPr lang="tr-TR" sz="1600" dirty="0">
                <a:solidFill>
                  <a:srgbClr val="002060"/>
                </a:solidFill>
                <a:latin typeface="Avant Garde Book BT"/>
                <a:cs typeface="Avant Garde Book BT"/>
                <a:sym typeface="Gill Sans" charset="0"/>
              </a:rPr>
              <a:t>Yağlı Kombinasyon Derili Ve Aynı Zamanda Akneye Eğimli Olan Cilt Tipi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solidFill>
                  <a:srgbClr val="002060"/>
                </a:solidFill>
                <a:latin typeface="Avant Garde Book BT"/>
                <a:cs typeface="Avant Garde Book BT"/>
                <a:sym typeface="Gill Sans" charset="0"/>
              </a:rPr>
              <a:t>n : </a:t>
            </a:r>
            <a:r>
              <a:rPr lang="tr-TR" sz="1600" dirty="0">
                <a:solidFill>
                  <a:srgbClr val="002060"/>
                </a:solidFill>
                <a:latin typeface="Avant Garde Book BT"/>
                <a:cs typeface="Avant Garde Book BT"/>
                <a:sym typeface="Gill Sans" charset="0"/>
              </a:rPr>
              <a:t>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solidFill>
                  <a:srgbClr val="002060"/>
                </a:solidFill>
                <a:latin typeface="Avant Garde Book BT"/>
                <a:cs typeface="Avant Garde Book BT"/>
                <a:sym typeface="Gill Sans" charset="0"/>
              </a:rPr>
              <a:t>Uygulama : </a:t>
            </a:r>
            <a:r>
              <a:rPr lang="tr-TR" sz="1600" dirty="0">
                <a:solidFill>
                  <a:srgbClr val="002060"/>
                </a:solidFill>
                <a:latin typeface="Avant Garde Book BT"/>
                <a:cs typeface="Avant Garde Book BT"/>
                <a:sym typeface="Gill Sans" charset="0"/>
              </a:rPr>
              <a:t>Günlük 2 Defa Jöle  (3 % Ac.Net)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solidFill>
                  <a:srgbClr val="002060"/>
                </a:solidFill>
                <a:latin typeface="Avant Garde Book BT"/>
                <a:cs typeface="Avant Garde Book BT"/>
                <a:sym typeface="Gill Sans" charset="0"/>
              </a:rPr>
              <a:t>Çalışma Süresi : </a:t>
            </a:r>
            <a:r>
              <a:rPr lang="tr-TR" sz="1600" dirty="0">
                <a:solidFill>
                  <a:srgbClr val="002060"/>
                </a:solidFill>
                <a:latin typeface="Avant Garde Book BT"/>
                <a:cs typeface="Avant Garde Book BT"/>
                <a:sym typeface="Gill Sans" charset="0"/>
              </a:rPr>
              <a:t>8 Hafta </a:t>
            </a:r>
            <a:br>
              <a:rPr lang="tr-TR" sz="1600" dirty="0">
                <a:solidFill>
                  <a:srgbClr val="002060"/>
                </a:solidFill>
                <a:latin typeface="Avant Garde Book BT"/>
                <a:cs typeface="Avant Garde Book BT"/>
                <a:sym typeface="Gill Sans" charset="0"/>
              </a:rPr>
            </a:br>
            <a:endParaRPr lang="tr-TR" sz="1600" dirty="0">
              <a:solidFill>
                <a:srgbClr val="002060"/>
              </a:solidFill>
              <a:latin typeface="Avant Garde Book BT"/>
              <a:cs typeface="Avant Garde Book BT"/>
              <a:sym typeface="Gill Sans" charset="0"/>
            </a:endParaRPr>
          </a:p>
        </p:txBody>
      </p:sp>
      <p:graphicFrame>
        <p:nvGraphicFramePr>
          <p:cNvPr id="35" name="3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170081"/>
              </p:ext>
            </p:extLst>
          </p:nvPr>
        </p:nvGraphicFramePr>
        <p:xfrm>
          <a:off x="2594772" y="2420888"/>
          <a:ext cx="6885604" cy="367240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721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4885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tr-TR" sz="1800" dirty="0">
                          <a:sym typeface="Open Sans" charset="0"/>
                        </a:rPr>
                        <a:t>MİKROSİTLER</a:t>
                      </a:r>
                    </a:p>
                    <a:p>
                      <a:pPr algn="ctr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tr-TR" sz="3600" dirty="0">
                          <a:sym typeface="Open Sans" charset="0"/>
                        </a:rPr>
                        <a:t>-27 %</a:t>
                      </a:r>
                      <a:endParaRPr lang="en-US" sz="3600" b="1" dirty="0">
                        <a:solidFill>
                          <a:srgbClr val="005C2A"/>
                        </a:solidFill>
                        <a:latin typeface="Open Sans" charset="0"/>
                        <a:cs typeface="Open Sans" charset="0"/>
                        <a:sym typeface="Open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tr-TR" sz="1800" dirty="0">
                          <a:sym typeface="Open Sans" charset="0"/>
                        </a:rPr>
                        <a:t>KOMEDON</a:t>
                      </a:r>
                    </a:p>
                    <a:p>
                      <a:pPr algn="ctr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tr-TR" sz="3600" dirty="0">
                          <a:sym typeface="Open Sans" charset="0"/>
                        </a:rPr>
                        <a:t>-35 %</a:t>
                      </a:r>
                      <a:endParaRPr lang="en-US" sz="3600" dirty="0">
                        <a:sym typeface="Open Sans" charset="0"/>
                      </a:endParaRPr>
                    </a:p>
                    <a:p>
                      <a:pPr algn="ctr"/>
                      <a:endParaRPr lang="tr-TR" dirty="0">
                        <a:solidFill>
                          <a:srgbClr val="005C2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tr-TR" sz="1800" dirty="0">
                          <a:sym typeface="Open Sans" charset="0"/>
                        </a:rPr>
                        <a:t>SEBORE</a:t>
                      </a:r>
                    </a:p>
                    <a:p>
                      <a:pPr algn="ctr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tr-TR" sz="3600" dirty="0">
                          <a:sym typeface="Open Sans" charset="0"/>
                        </a:rPr>
                        <a:t>-44 %</a:t>
                      </a:r>
                      <a:endParaRPr lang="en-US" sz="3600" dirty="0">
                        <a:sym typeface="Open Sans" charset="0"/>
                      </a:endParaRPr>
                    </a:p>
                    <a:p>
                      <a:pPr algn="ctr"/>
                      <a:endParaRPr lang="tr-TR" dirty="0">
                        <a:solidFill>
                          <a:srgbClr val="005C2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tr-TR" sz="1800" dirty="0">
                          <a:sym typeface="Open Sans" charset="0"/>
                        </a:rPr>
                        <a:t>SİVİLCE</a:t>
                      </a:r>
                    </a:p>
                    <a:p>
                      <a:pPr algn="ctr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tr-TR" sz="3600" dirty="0">
                          <a:sym typeface="Open Sans" charset="0"/>
                        </a:rPr>
                        <a:t>-32 %</a:t>
                      </a:r>
                      <a:endParaRPr lang="en-US" sz="3600" dirty="0">
                        <a:sym typeface="Open Sans" charset="0"/>
                      </a:endParaRPr>
                    </a:p>
                    <a:p>
                      <a:pPr algn="ctr"/>
                      <a:endParaRPr lang="tr-TR" dirty="0">
                        <a:solidFill>
                          <a:srgbClr val="005C2A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355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tr-TR" sz="1800" dirty="0">
                          <a:sym typeface="Open Sans" charset="0"/>
                        </a:rPr>
                        <a:t>ANTİ  PEH  ETKİ</a:t>
                      </a:r>
                    </a:p>
                    <a:p>
                      <a:pPr algn="ctr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tr-TR" sz="3600" dirty="0">
                          <a:sym typeface="Open Sans" charset="0"/>
                        </a:rPr>
                        <a:t>45 %</a:t>
                      </a:r>
                      <a:endParaRPr lang="en-US" sz="3600" dirty="0">
                        <a:sym typeface="Open Sans" charset="0"/>
                      </a:endParaRPr>
                    </a:p>
                    <a:p>
                      <a:pPr algn="ctr"/>
                      <a:endParaRPr lang="tr-TR" b="1" dirty="0">
                        <a:solidFill>
                          <a:srgbClr val="005C2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tr-TR" sz="1800" dirty="0">
                          <a:sym typeface="Open Sans" charset="0"/>
                        </a:rPr>
                        <a:t>KANAMAYI DURDURMA   ETKİSİ</a:t>
                      </a:r>
                    </a:p>
                    <a:p>
                      <a:pPr algn="ctr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tr-TR" sz="3600" dirty="0">
                          <a:sym typeface="Open Sans" charset="0"/>
                        </a:rPr>
                        <a:t>35 %</a:t>
                      </a:r>
                      <a:endParaRPr lang="en-US" sz="3600" dirty="0">
                        <a:sym typeface="Open Sans" charset="0"/>
                      </a:endParaRPr>
                    </a:p>
                    <a:p>
                      <a:pPr algn="ctr"/>
                      <a:endParaRPr lang="tr-TR" b="1" dirty="0">
                        <a:solidFill>
                          <a:srgbClr val="005C2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tr-TR" sz="1800" dirty="0">
                          <a:sym typeface="Open Sans" charset="0"/>
                        </a:rPr>
                        <a:t>CİLDİN İYİLEŞMESİ</a:t>
                      </a:r>
                    </a:p>
                    <a:p>
                      <a:pPr algn="ctr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tr-TR" sz="3600" dirty="0">
                          <a:sym typeface="Open Sans" charset="0"/>
                        </a:rPr>
                        <a:t>35 %</a:t>
                      </a:r>
                      <a:endParaRPr lang="en-US" sz="3600" dirty="0">
                        <a:sym typeface="Open Sans" charset="0"/>
                      </a:endParaRPr>
                    </a:p>
                    <a:p>
                      <a:pPr algn="ctr"/>
                      <a:endParaRPr lang="tr-TR" b="1" dirty="0">
                        <a:solidFill>
                          <a:srgbClr val="005C2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tr-TR" sz="1800" dirty="0">
                          <a:sym typeface="Open Sans" charset="0"/>
                        </a:rPr>
                        <a:t>HİPERSEBORE</a:t>
                      </a:r>
                    </a:p>
                    <a:p>
                      <a:pPr algn="ctr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tr-TR" sz="3600" dirty="0">
                          <a:sym typeface="Open Sans" charset="0"/>
                        </a:rPr>
                        <a:t>72 %</a:t>
                      </a:r>
                      <a:endParaRPr lang="en-US" sz="3600" dirty="0">
                        <a:sym typeface="Open Sans" charset="0"/>
                      </a:endParaRPr>
                    </a:p>
                    <a:p>
                      <a:pPr algn="ctr"/>
                      <a:endParaRPr lang="tr-TR" b="1" dirty="0">
                        <a:solidFill>
                          <a:srgbClr val="005C2A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77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29396"/>
            <a:ext cx="1366567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29396"/>
            <a:ext cx="1366567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Metin kutusu"/>
          <p:cNvSpPr txBox="1"/>
          <p:nvPr/>
        </p:nvSpPr>
        <p:spPr>
          <a:xfrm>
            <a:off x="1524000" y="2142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b="1">
                <a:solidFill>
                  <a:srgbClr val="FFC000"/>
                </a:solidFill>
              </a:defRPr>
            </a:lvl1pPr>
          </a:lstStyle>
          <a:p>
            <a:r>
              <a:rPr lang="tr-TR" dirty="0">
                <a:solidFill>
                  <a:srgbClr val="005C2A"/>
                </a:solidFill>
              </a:rPr>
              <a:t>MİNEADERM ADVANCED ACNE CONTROL CREAM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524000" y="70221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err="1">
                <a:solidFill>
                  <a:srgbClr val="005C2A"/>
                </a:solidFill>
                <a:latin typeface="Avant Garde Book BT"/>
                <a:cs typeface="Avant Garde Book BT"/>
              </a:rPr>
              <a:t>Epucutin</a:t>
            </a:r>
            <a:r>
              <a:rPr lang="tr-TR" sz="2400" b="1" dirty="0">
                <a:solidFill>
                  <a:srgbClr val="005C2A"/>
                </a:solidFill>
                <a:latin typeface="Avant Garde Book BT"/>
                <a:cs typeface="Avant Garde Book BT"/>
              </a:rPr>
              <a:t> TT </a:t>
            </a: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1524000" y="1333294"/>
            <a:ext cx="9144000" cy="1303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spcBef>
                <a:spcPct val="20000"/>
              </a:spcBef>
              <a:defRPr/>
            </a:pPr>
            <a:r>
              <a:rPr lang="tr-TR" b="1" dirty="0">
                <a:solidFill>
                  <a:schemeClr val="tx2"/>
                </a:solidFill>
                <a:latin typeface="+mj-lt"/>
                <a:cs typeface="Avant Garde Book BT"/>
              </a:rPr>
              <a:t>Kimyasal ismi</a:t>
            </a:r>
            <a:r>
              <a:rPr lang="tr-TR" dirty="0">
                <a:solidFill>
                  <a:schemeClr val="tx2"/>
                </a:solidFill>
                <a:latin typeface="+mj-lt"/>
                <a:cs typeface="Avant Garde Book BT"/>
              </a:rPr>
              <a:t>:  </a:t>
            </a:r>
            <a:r>
              <a:rPr lang="tr-TR" dirty="0" err="1">
                <a:solidFill>
                  <a:schemeClr val="tx2"/>
                </a:solidFill>
                <a:latin typeface="+mj-lt"/>
                <a:cs typeface="Avant Garde Book BT"/>
              </a:rPr>
              <a:t>Cyclodextrin</a:t>
            </a:r>
            <a:r>
              <a:rPr lang="tr-TR" dirty="0">
                <a:solidFill>
                  <a:schemeClr val="tx2"/>
                </a:solidFill>
                <a:latin typeface="+mj-lt"/>
                <a:cs typeface="Avant Garde Book BT"/>
              </a:rPr>
              <a:t> (</a:t>
            </a:r>
            <a:r>
              <a:rPr lang="tr-TR" dirty="0" err="1">
                <a:solidFill>
                  <a:schemeClr val="tx2"/>
                </a:solidFill>
                <a:latin typeface="+mj-lt"/>
                <a:cs typeface="Avant Garde Book BT"/>
              </a:rPr>
              <a:t>and</a:t>
            </a:r>
            <a:r>
              <a:rPr lang="tr-TR" dirty="0">
                <a:solidFill>
                  <a:schemeClr val="tx2"/>
                </a:solidFill>
                <a:latin typeface="+mj-lt"/>
                <a:cs typeface="Avant Garde Book BT"/>
              </a:rPr>
              <a:t>) </a:t>
            </a:r>
            <a:r>
              <a:rPr lang="tr-TR" dirty="0" err="1">
                <a:solidFill>
                  <a:schemeClr val="tx2"/>
                </a:solidFill>
                <a:latin typeface="+mj-lt"/>
                <a:cs typeface="Avant Garde Book BT"/>
              </a:rPr>
              <a:t>Melaleuca</a:t>
            </a:r>
            <a:r>
              <a:rPr lang="tr-TR" dirty="0">
                <a:solidFill>
                  <a:schemeClr val="tx2"/>
                </a:solidFill>
                <a:latin typeface="+mj-lt"/>
                <a:cs typeface="Avant Garde Book BT"/>
              </a:rPr>
              <a:t>  </a:t>
            </a:r>
            <a:r>
              <a:rPr lang="tr-TR" dirty="0" err="1">
                <a:solidFill>
                  <a:schemeClr val="tx2"/>
                </a:solidFill>
                <a:latin typeface="+mj-lt"/>
                <a:cs typeface="Avant Garde Book BT"/>
              </a:rPr>
              <a:t>Alternifolia</a:t>
            </a:r>
            <a:r>
              <a:rPr lang="tr-TR" dirty="0">
                <a:solidFill>
                  <a:schemeClr val="tx2"/>
                </a:solidFill>
                <a:latin typeface="+mj-lt"/>
                <a:cs typeface="Avant Garde Book BT"/>
              </a:rPr>
              <a:t> (</a:t>
            </a:r>
            <a:r>
              <a:rPr lang="tr-TR" dirty="0" err="1">
                <a:solidFill>
                  <a:schemeClr val="tx2"/>
                </a:solidFill>
                <a:latin typeface="+mj-lt"/>
                <a:cs typeface="Avant Garde Book BT"/>
              </a:rPr>
              <a:t>Tea</a:t>
            </a:r>
            <a:r>
              <a:rPr lang="tr-TR" dirty="0">
                <a:solidFill>
                  <a:schemeClr val="tx2"/>
                </a:solidFill>
                <a:latin typeface="+mj-lt"/>
                <a:cs typeface="Avant Garde Book BT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+mj-lt"/>
                <a:cs typeface="Avant Garde Book BT"/>
              </a:rPr>
              <a:t>Tree</a:t>
            </a:r>
            <a:r>
              <a:rPr lang="tr-TR" dirty="0">
                <a:solidFill>
                  <a:schemeClr val="tx2"/>
                </a:solidFill>
                <a:latin typeface="+mj-lt"/>
                <a:cs typeface="Avant Garde Book BT"/>
              </a:rPr>
              <a:t>) </a:t>
            </a:r>
            <a:r>
              <a:rPr lang="tr-TR" dirty="0" err="1">
                <a:solidFill>
                  <a:schemeClr val="tx2"/>
                </a:solidFill>
                <a:latin typeface="+mj-lt"/>
                <a:cs typeface="Avant Garde Book BT"/>
              </a:rPr>
              <a:t>Leaf</a:t>
            </a:r>
            <a:r>
              <a:rPr lang="tr-TR" dirty="0">
                <a:solidFill>
                  <a:schemeClr val="tx2"/>
                </a:solidFill>
                <a:latin typeface="+mj-lt"/>
                <a:cs typeface="Avant Garde Book BT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+mj-lt"/>
                <a:cs typeface="Avant Garde Book BT"/>
              </a:rPr>
              <a:t>Oil</a:t>
            </a:r>
            <a:endParaRPr lang="tr-TR" dirty="0">
              <a:solidFill>
                <a:schemeClr val="tx2"/>
              </a:solidFill>
              <a:latin typeface="+mj-lt"/>
              <a:cs typeface="Avant Garde Book BT"/>
            </a:endParaRPr>
          </a:p>
          <a:p>
            <a:pPr>
              <a:spcBef>
                <a:spcPct val="20000"/>
              </a:spcBef>
              <a:defRPr/>
            </a:pPr>
            <a:r>
              <a:rPr lang="tr-TR" b="1" dirty="0">
                <a:solidFill>
                  <a:schemeClr val="tx2"/>
                </a:solidFill>
                <a:latin typeface="+mj-lt"/>
                <a:cs typeface="Avant Garde Book BT"/>
              </a:rPr>
              <a:t>Bileşimi</a:t>
            </a:r>
            <a:r>
              <a:rPr lang="tr-TR" dirty="0">
                <a:solidFill>
                  <a:schemeClr val="tx2"/>
                </a:solidFill>
                <a:latin typeface="+mj-lt"/>
                <a:cs typeface="Avant Garde Book BT"/>
              </a:rPr>
              <a:t>: Çay Ağacının Kapsüle Edilmiş Formudur.  </a:t>
            </a:r>
            <a:r>
              <a:rPr lang="tr-TR" dirty="0" err="1">
                <a:solidFill>
                  <a:schemeClr val="tx2"/>
                </a:solidFill>
              </a:rPr>
              <a:t>Antibakteriyel</a:t>
            </a:r>
            <a:r>
              <a:rPr lang="tr-TR" dirty="0">
                <a:solidFill>
                  <a:schemeClr val="tx2"/>
                </a:solidFill>
              </a:rPr>
              <a:t> etkiye sahip 4-terpineol içerir. Dolayısıyla sivilceler üzerinde oldukça etkilidir.</a:t>
            </a:r>
          </a:p>
          <a:p>
            <a:pPr>
              <a:spcBef>
                <a:spcPct val="20000"/>
              </a:spcBef>
              <a:defRPr/>
            </a:pPr>
            <a:endParaRPr lang="tr-TR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tr-TR" b="1" dirty="0">
                <a:solidFill>
                  <a:srgbClr val="005C2A"/>
                </a:solidFill>
                <a:latin typeface="+mj-lt"/>
                <a:cs typeface="Avant Garde Book BT"/>
              </a:rPr>
              <a:t>Kapsül Teknolojisi İle </a:t>
            </a:r>
            <a:r>
              <a:rPr lang="tr-TR" b="1" dirty="0" err="1">
                <a:solidFill>
                  <a:srgbClr val="005C2A"/>
                </a:solidFill>
                <a:latin typeface="+mj-lt"/>
                <a:cs typeface="Avant Garde Book BT"/>
              </a:rPr>
              <a:t>Stabilitesi</a:t>
            </a:r>
            <a:r>
              <a:rPr lang="tr-TR" b="1" dirty="0">
                <a:solidFill>
                  <a:srgbClr val="005C2A"/>
                </a:solidFill>
                <a:latin typeface="+mj-lt"/>
                <a:cs typeface="Avant Garde Book BT"/>
              </a:rPr>
              <a:t> Ve Etkinliği Artırılmıştır</a:t>
            </a:r>
            <a:r>
              <a:rPr lang="tr-TR" dirty="0">
                <a:solidFill>
                  <a:srgbClr val="005C2A"/>
                </a:solidFill>
                <a:latin typeface="+mj-lt"/>
                <a:cs typeface="Avant Garde Book BT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lang="tr-TR" dirty="0">
              <a:solidFill>
                <a:srgbClr val="002060"/>
              </a:solidFill>
              <a:latin typeface="+mj-lt"/>
              <a:cs typeface="Avant Garde Book B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48" y="2770088"/>
            <a:ext cx="3210720" cy="351643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73" y="2770088"/>
            <a:ext cx="3367900" cy="351643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9" y="6429397"/>
            <a:ext cx="1560579" cy="4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6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29396"/>
            <a:ext cx="1366567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1524001" y="1124744"/>
            <a:ext cx="9084907" cy="630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1600" dirty="0">
                <a:solidFill>
                  <a:srgbClr val="002060"/>
                </a:solidFill>
                <a:latin typeface="Avant Garde Book BT"/>
                <a:cs typeface="Avant Garde Book BT"/>
              </a:rPr>
              <a:t>Çalışma Süresi : 2  hafta (14 gün)              </a:t>
            </a:r>
          </a:p>
          <a:p>
            <a:pPr>
              <a:spcBef>
                <a:spcPct val="20000"/>
              </a:spcBef>
              <a:defRPr/>
            </a:pPr>
            <a:r>
              <a:rPr lang="tr-TR" sz="1600" dirty="0">
                <a:solidFill>
                  <a:srgbClr val="002060"/>
                </a:solidFill>
                <a:latin typeface="Avant Garde Book BT"/>
                <a:cs typeface="Avant Garde Book BT"/>
              </a:rPr>
              <a:t>Uygulama : Günde iki defa uygulama</a:t>
            </a:r>
          </a:p>
          <a:p>
            <a:pPr algn="ctr">
              <a:spcBef>
                <a:spcPct val="20000"/>
              </a:spcBef>
              <a:defRPr/>
            </a:pPr>
            <a:r>
              <a:rPr lang="tr-TR" sz="1600" dirty="0">
                <a:solidFill>
                  <a:srgbClr val="002060"/>
                </a:solidFill>
                <a:latin typeface="Avant Garde Book BT"/>
                <a:cs typeface="Avant Garde Book BT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lang="tr-TR" sz="1600" dirty="0">
              <a:solidFill>
                <a:srgbClr val="002060"/>
              </a:solidFill>
              <a:latin typeface="Avant Garde Book BT"/>
              <a:cs typeface="Avant Garde Book BT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1524000" y="2142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b="1">
                <a:solidFill>
                  <a:srgbClr val="FFC000"/>
                </a:solidFill>
              </a:defRPr>
            </a:lvl1pPr>
          </a:lstStyle>
          <a:p>
            <a:r>
              <a:rPr lang="tr-TR" dirty="0">
                <a:solidFill>
                  <a:srgbClr val="005C2A"/>
                </a:solidFill>
              </a:rPr>
              <a:t>MİNEADERM ADVANCED ACNE CONTROL CREAM</a:t>
            </a:r>
          </a:p>
        </p:txBody>
      </p:sp>
      <p:graphicFrame>
        <p:nvGraphicFramePr>
          <p:cNvPr id="9" name="Chart 3"/>
          <p:cNvGraphicFramePr/>
          <p:nvPr/>
        </p:nvGraphicFramePr>
        <p:xfrm>
          <a:off x="1773052" y="2786058"/>
          <a:ext cx="428628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08" y="2786058"/>
            <a:ext cx="4286280" cy="36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Dikdörtgen"/>
          <p:cNvSpPr/>
          <p:nvPr/>
        </p:nvSpPr>
        <p:spPr>
          <a:xfrm>
            <a:off x="1524000" y="70221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err="1">
                <a:solidFill>
                  <a:srgbClr val="002060"/>
                </a:solidFill>
                <a:latin typeface="Avant Garde Book BT"/>
                <a:cs typeface="Avant Garde Book BT"/>
              </a:rPr>
              <a:t>Epucutin</a:t>
            </a:r>
            <a:r>
              <a:rPr lang="tr-TR" sz="2000" b="1" dirty="0">
                <a:solidFill>
                  <a:srgbClr val="002060"/>
                </a:solidFill>
                <a:latin typeface="Avant Garde Book BT"/>
                <a:cs typeface="Avant Garde Book BT"/>
              </a:rPr>
              <a:t> TT </a:t>
            </a:r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2452662" y="1928802"/>
          <a:ext cx="7286676" cy="731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643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3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165">
                <a:tc>
                  <a:txBody>
                    <a:bodyPr/>
                    <a:lstStyle/>
                    <a:p>
                      <a:r>
                        <a:rPr kumimoji="0" lang="en-GB" sz="18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5C2A"/>
                          </a:solidFill>
                          <a:effectLst/>
                          <a:uLnTx/>
                          <a:uFillTx/>
                        </a:rPr>
                        <a:t>Komedon</a:t>
                      </a:r>
                      <a:r>
                        <a:rPr kumimoji="0" lang="tr-TR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C2A"/>
                          </a:solidFill>
                          <a:effectLst/>
                          <a:uLnTx/>
                          <a:uFillTx/>
                        </a:rPr>
                        <a:t> Oluşumunda</a:t>
                      </a: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C2A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tr-TR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C2A"/>
                          </a:solidFill>
                          <a:effectLst/>
                          <a:uLnTx/>
                          <a:uFillTx/>
                        </a:rPr>
                        <a:t>Azalma</a:t>
                      </a:r>
                      <a:endParaRPr lang="tr-TR" b="1" dirty="0">
                        <a:solidFill>
                          <a:srgbClr val="005C2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5C2A"/>
                          </a:solidFill>
                        </a:rPr>
                        <a:t>-%30</a:t>
                      </a:r>
                      <a:endParaRPr lang="tr-TR" b="1" dirty="0">
                        <a:solidFill>
                          <a:srgbClr val="005C2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65">
                <a:tc>
                  <a:txBody>
                    <a:bodyPr/>
                    <a:lstStyle/>
                    <a:p>
                      <a:r>
                        <a:rPr kumimoji="0" lang="tr-TR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C2A"/>
                          </a:solidFill>
                          <a:effectLst/>
                          <a:uLnTx/>
                          <a:uFillTx/>
                        </a:rPr>
                        <a:t>Sivilce</a:t>
                      </a: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C2A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tr-TR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C2A"/>
                          </a:solidFill>
                          <a:effectLst/>
                          <a:uLnTx/>
                          <a:uFillTx/>
                        </a:rPr>
                        <a:t>A</a:t>
                      </a:r>
                      <a:r>
                        <a:rPr kumimoji="0" lang="en-GB" sz="18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5C2A"/>
                          </a:solidFill>
                          <a:effectLst/>
                          <a:uLnTx/>
                          <a:uFillTx/>
                        </a:rPr>
                        <a:t>zalmas</a:t>
                      </a:r>
                      <a:r>
                        <a:rPr kumimoji="0" lang="tr-TR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C2A"/>
                          </a:solidFill>
                          <a:effectLst/>
                          <a:uLnTx/>
                          <a:uFillTx/>
                        </a:rPr>
                        <a:t>ı	</a:t>
                      </a:r>
                      <a:endParaRPr lang="tr-TR" b="1" dirty="0">
                        <a:solidFill>
                          <a:srgbClr val="005C2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5C2A"/>
                          </a:solidFill>
                        </a:rPr>
                        <a:t>-%40</a:t>
                      </a:r>
                      <a:endParaRPr lang="tr-TR" b="1" dirty="0">
                        <a:solidFill>
                          <a:srgbClr val="005C2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Resim 14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9" y="6429397"/>
            <a:ext cx="1560579" cy="4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6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b="1" cap="none" dirty="0" err="1">
                <a:solidFill>
                  <a:schemeClr val="tx1"/>
                </a:solidFill>
                <a:latin typeface="Avant Garde Book BT"/>
                <a:ea typeface="+mn-ea"/>
                <a:cs typeface="Avant Garde Book BT"/>
                <a:sym typeface="Gill Sans" charset="0"/>
              </a:rPr>
              <a:t>Bellis</a:t>
            </a:r>
            <a:r>
              <a:rPr lang="tr-TR" sz="4000" b="1" cap="none" dirty="0">
                <a:solidFill>
                  <a:schemeClr val="tx1"/>
                </a:solidFill>
                <a:latin typeface="Avant Garde Book BT"/>
                <a:ea typeface="+mn-ea"/>
                <a:cs typeface="Avant Garde Book BT"/>
                <a:sym typeface="Gill Sans" charset="0"/>
              </a:rPr>
              <a:t> </a:t>
            </a:r>
            <a:r>
              <a:rPr lang="tr-TR" sz="4000" b="1" cap="none" dirty="0" err="1">
                <a:solidFill>
                  <a:schemeClr val="tx1"/>
                </a:solidFill>
                <a:latin typeface="Avant Garde Book BT"/>
                <a:ea typeface="+mn-ea"/>
                <a:cs typeface="Avant Garde Book BT"/>
                <a:sym typeface="Gill Sans" charset="0"/>
              </a:rPr>
              <a:t>Perennis</a:t>
            </a:r>
            <a:r>
              <a:rPr lang="tr-TR" sz="4000" b="1" cap="none" dirty="0">
                <a:solidFill>
                  <a:schemeClr val="tx1"/>
                </a:solidFill>
                <a:latin typeface="Avant Garde Book BT"/>
                <a:ea typeface="+mn-ea"/>
                <a:cs typeface="Avant Garde Book BT"/>
                <a:sym typeface="Gill Sans" charset="0"/>
              </a:rPr>
              <a:t> </a:t>
            </a:r>
            <a:r>
              <a:rPr lang="tr-TR" sz="4000" b="1" cap="none" dirty="0" err="1">
                <a:solidFill>
                  <a:schemeClr val="tx1"/>
                </a:solidFill>
                <a:latin typeface="Avant Garde Book BT"/>
                <a:ea typeface="+mn-ea"/>
                <a:cs typeface="Avant Garde Book BT"/>
                <a:sym typeface="Gill Sans" charset="0"/>
              </a:rPr>
              <a:t>Flowers</a:t>
            </a:r>
            <a:r>
              <a:rPr lang="tr-TR" sz="4000" b="1" cap="none" dirty="0">
                <a:solidFill>
                  <a:schemeClr val="tx1"/>
                </a:solidFill>
                <a:latin typeface="Avant Garde Book BT"/>
                <a:ea typeface="+mn-ea"/>
                <a:cs typeface="Avant Garde Book BT"/>
                <a:sym typeface="Gill Sans" charset="0"/>
              </a:rPr>
              <a:t> </a:t>
            </a:r>
            <a:r>
              <a:rPr lang="tr-TR" sz="4000" b="1" cap="none" dirty="0" err="1">
                <a:solidFill>
                  <a:schemeClr val="tx1"/>
                </a:solidFill>
                <a:latin typeface="Avant Garde Book BT"/>
                <a:ea typeface="+mn-ea"/>
                <a:cs typeface="Avant Garde Book BT"/>
                <a:sym typeface="Gill Sans" charset="0"/>
              </a:rPr>
              <a:t>Extract</a:t>
            </a:r>
            <a:r>
              <a:rPr lang="tr-TR" sz="4000" b="1" cap="none" dirty="0">
                <a:solidFill>
                  <a:schemeClr val="tx1"/>
                </a:solidFill>
                <a:latin typeface="Avant Garde Book BT"/>
                <a:ea typeface="+mn-ea"/>
                <a:cs typeface="Avant Garde Book BT"/>
                <a:sym typeface="Gill Sans" charset="0"/>
              </a:rPr>
              <a:t> ( </a:t>
            </a:r>
            <a:r>
              <a:rPr lang="tr-TR" sz="4000" b="1" cap="none" dirty="0" err="1">
                <a:solidFill>
                  <a:schemeClr val="tx1"/>
                </a:solidFill>
                <a:latin typeface="Avant Garde Book BT"/>
                <a:ea typeface="+mn-ea"/>
                <a:cs typeface="Avant Garde Book BT"/>
                <a:sym typeface="Gill Sans" charset="0"/>
              </a:rPr>
              <a:t>Belides</a:t>
            </a:r>
            <a:r>
              <a:rPr lang="tr-TR" sz="4000" b="1" cap="none" dirty="0">
                <a:solidFill>
                  <a:schemeClr val="tx1"/>
                </a:solidFill>
                <a:latin typeface="Avant Garde Book BT"/>
                <a:cs typeface="Avant Garde Book BT"/>
                <a:sym typeface="Gill Sans" charset="0"/>
              </a:rPr>
              <a:t> )</a:t>
            </a:r>
            <a:endParaRPr lang="tr-TR" sz="4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1056560" y="1386350"/>
            <a:ext cx="10043615" cy="25032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dirty="0" err="1"/>
              <a:t>Belides</a:t>
            </a:r>
            <a:r>
              <a:rPr lang="tr-TR" b="1" dirty="0"/>
              <a:t> ™ NP papatya çiçeklerden elde edilen cilt aydınlatma ajanıdır (</a:t>
            </a:r>
            <a:r>
              <a:rPr lang="tr-TR" b="1" dirty="0" err="1"/>
              <a:t>Bellis</a:t>
            </a:r>
            <a:r>
              <a:rPr lang="tr-TR" b="1" dirty="0"/>
              <a:t> </a:t>
            </a:r>
            <a:r>
              <a:rPr lang="tr-TR" b="1" dirty="0" err="1"/>
              <a:t>perennis</a:t>
            </a:r>
            <a:r>
              <a:rPr lang="tr-TR" b="1" dirty="0"/>
              <a:t>). </a:t>
            </a:r>
            <a:r>
              <a:rPr lang="tr-TR" b="1" dirty="0" err="1"/>
              <a:t>Melanin</a:t>
            </a:r>
            <a:r>
              <a:rPr lang="tr-TR" b="1" dirty="0"/>
              <a:t> üretiminde azalma sağlama aktivasyona sahip olduğu için </a:t>
            </a:r>
            <a:r>
              <a:rPr lang="tr-TR" b="1" dirty="0" err="1"/>
              <a:t>pigmentasyon</a:t>
            </a:r>
            <a:r>
              <a:rPr lang="tr-TR" b="1" dirty="0"/>
              <a:t> oluşumunu eşit görünümlü deri sağlayarak önler.</a:t>
            </a:r>
          </a:p>
          <a:p>
            <a:pPr marL="285750" indent="-285750"/>
            <a:endParaRPr lang="tr-TR" b="1" dirty="0"/>
          </a:p>
          <a:p>
            <a:pPr marL="0" indent="0">
              <a:buNone/>
            </a:pPr>
            <a:r>
              <a:rPr lang="tr-TR" b="1" dirty="0" err="1"/>
              <a:t>Belides</a:t>
            </a:r>
            <a:r>
              <a:rPr lang="tr-TR" b="1" dirty="0"/>
              <a:t> ™ NP </a:t>
            </a:r>
            <a:r>
              <a:rPr lang="tr-TR" b="1" dirty="0" err="1"/>
              <a:t>melanogenesis'teki</a:t>
            </a:r>
            <a:r>
              <a:rPr lang="tr-TR" b="1" dirty="0"/>
              <a:t> çeşitli yolları etkiler: Endotelin-1 (ET-1) üretimini azaltarak </a:t>
            </a:r>
            <a:r>
              <a:rPr lang="tr-TR" b="1" dirty="0" err="1"/>
              <a:t>Belides</a:t>
            </a:r>
            <a:r>
              <a:rPr lang="tr-TR" b="1" dirty="0"/>
              <a:t> ™ NP  UV </a:t>
            </a:r>
            <a:r>
              <a:rPr lang="tr-TR" b="1" dirty="0" err="1"/>
              <a:t>uyarımlı</a:t>
            </a:r>
            <a:r>
              <a:rPr lang="tr-TR" b="1" dirty="0"/>
              <a:t> </a:t>
            </a:r>
            <a:r>
              <a:rPr lang="tr-TR" b="1" dirty="0" err="1"/>
              <a:t>melanin</a:t>
            </a:r>
            <a:r>
              <a:rPr lang="tr-TR" b="1" dirty="0"/>
              <a:t> </a:t>
            </a:r>
            <a:r>
              <a:rPr lang="tr-TR" b="1" dirty="0" err="1"/>
              <a:t>biyosentez</a:t>
            </a:r>
            <a:r>
              <a:rPr lang="tr-TR" b="1" dirty="0"/>
              <a:t> indüksiyonu azaltır.</a:t>
            </a:r>
          </a:p>
          <a:p>
            <a:pPr marL="0" indent="0">
              <a:buNone/>
            </a:pPr>
            <a:endParaRPr lang="tr-TR" b="1" i="0" dirty="0">
              <a:latin typeface="Avant Garde Book BT"/>
              <a:cs typeface="Avant Garde Book BT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77920" y="4115436"/>
            <a:ext cx="10515600" cy="9554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Retinyl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Palmitate</a:t>
            </a:r>
            <a:endParaRPr lang="tr-TR" sz="4000" b="1" dirty="0">
              <a:solidFill>
                <a:schemeClr val="tx1"/>
              </a:solidFill>
              <a:cs typeface="Avant Garde Book BT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013912" y="5299873"/>
            <a:ext cx="10043615" cy="155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latin typeface="Avant Garde Book BT"/>
              <a:cs typeface="Avant Garde Book BT"/>
            </a:endParaRP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895061" y="5296685"/>
            <a:ext cx="10043615" cy="1199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b="1" dirty="0"/>
              <a:t>Cilt </a:t>
            </a:r>
            <a:r>
              <a:rPr lang="tr-TR" b="1" dirty="0" err="1"/>
              <a:t>tarişini</a:t>
            </a:r>
            <a:r>
              <a:rPr lang="tr-TR" b="1" dirty="0"/>
              <a:t> en aza </a:t>
            </a:r>
            <a:r>
              <a:rPr lang="tr-TR" b="1" dirty="0" err="1"/>
              <a:t>indirir.Ve</a:t>
            </a:r>
            <a:r>
              <a:rPr lang="tr-TR" b="1" dirty="0"/>
              <a:t> kalıcı olarak kolajen sentezini uyarır.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latin typeface="Avant Garde Book BT"/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159393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1691330"/>
            <a:ext cx="10515600" cy="30140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 Koyu lekeleri aydınlatmada yardımcı olduğunu göstermektedir.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Egzama, akne ve diğer iltihaplı cilt rahatsızlıklarından kaynaklanan kızarıklığı hafifletmeye yardımcı olabilir.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Yağ bezlerinin üretim miktarını düzenlemeye ve yağ bezlerinin aşırı çalışmasını önlemeye yardımcı olur.</a:t>
            </a: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762000" y="465450"/>
            <a:ext cx="10515600" cy="9554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Niacinemide</a:t>
            </a:r>
            <a:endParaRPr lang="tr-TR" sz="4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94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1412775"/>
            <a:ext cx="5373608" cy="4824536"/>
          </a:xfrm>
          <a:prstGeom prst="rect">
            <a:avLst/>
          </a:prstGeom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7" name="16 Metin kutusu"/>
          <p:cNvSpPr txBox="1"/>
          <p:nvPr/>
        </p:nvSpPr>
        <p:spPr>
          <a:xfrm>
            <a:off x="7356790" y="1732163"/>
            <a:ext cx="364330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2060"/>
                </a:solidFill>
                <a:sym typeface="Gill Sans" charset="0"/>
              </a:rPr>
              <a:t>Kök Hücre Teknolojisinin       Ciltte 7 Etkisi</a:t>
            </a:r>
          </a:p>
          <a:p>
            <a:endParaRPr lang="tr-TR" sz="2000" b="1" dirty="0">
              <a:solidFill>
                <a:srgbClr val="002060"/>
              </a:solidFill>
              <a:sym typeface="Gill San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pürüzlerinde iyileşme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elastikiyetinin artması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Ciltte sıkılaşma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tonunda ve canlılığında düzelme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Çizgilerde azalma ve pürüzsüzlük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Gözaltı torbalarında azalma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Gözaltı morluklarında azalma</a:t>
            </a:r>
          </a:p>
          <a:p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800100" y="280561"/>
            <a:ext cx="10515600" cy="9554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Regenistem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Red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 Rice</a:t>
            </a:r>
          </a:p>
        </p:txBody>
      </p:sp>
    </p:spTree>
    <p:extLst>
      <p:ext uri="{BB962C8B-B14F-4D97-AF65-F5344CB8AC3E}">
        <p14:creationId xmlns:p14="http://schemas.microsoft.com/office/powerpoint/2010/main" val="331213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7392144" y="2123214"/>
            <a:ext cx="3923556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sz="2400" b="1" dirty="0" err="1">
                <a:solidFill>
                  <a:srgbClr val="002060"/>
                </a:solidFill>
                <a:cs typeface="Avant Garde Book BT"/>
              </a:rPr>
              <a:t>Epucitin</a:t>
            </a:r>
            <a:r>
              <a:rPr lang="tr-TR" sz="2400" b="1" dirty="0">
                <a:solidFill>
                  <a:srgbClr val="002060"/>
                </a:solidFill>
                <a:cs typeface="Avant Garde Book BT"/>
              </a:rPr>
              <a:t> TT 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2060"/>
                </a:solidFill>
                <a:cs typeface="Avant Garde Book BT"/>
              </a:rPr>
              <a:t>BIOECOLIA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sz="2400" b="1" dirty="0" err="1">
                <a:solidFill>
                  <a:srgbClr val="002060"/>
                </a:solidFill>
                <a:cs typeface="Avant Garde Book BT"/>
              </a:rPr>
              <a:t>Aloe</a:t>
            </a:r>
            <a:r>
              <a:rPr lang="tr-TR" sz="24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cs typeface="Avant Garde Book BT"/>
              </a:rPr>
              <a:t>vera</a:t>
            </a:r>
            <a:endParaRPr lang="tr-TR" sz="24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sz="2400" b="1" dirty="0" err="1">
                <a:solidFill>
                  <a:srgbClr val="002060"/>
                </a:solidFill>
                <a:cs typeface="Avant Garde Book BT"/>
              </a:rPr>
              <a:t>Bisabolol</a:t>
            </a:r>
            <a:endParaRPr lang="tr-TR" sz="24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sz="2400" b="1" dirty="0" err="1">
                <a:solidFill>
                  <a:srgbClr val="002060"/>
                </a:solidFill>
                <a:cs typeface="Avant Garde Book BT"/>
              </a:rPr>
              <a:t>Sodium</a:t>
            </a:r>
            <a:r>
              <a:rPr lang="tr-TR" sz="2400" b="1" dirty="0">
                <a:solidFill>
                  <a:srgbClr val="002060"/>
                </a:solidFill>
                <a:cs typeface="Avant Garde Book BT"/>
              </a:rPr>
              <a:t> PCA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sz="2400" b="1" dirty="0" err="1">
                <a:solidFill>
                  <a:srgbClr val="002060"/>
                </a:solidFill>
                <a:cs typeface="Avant Garde Book BT"/>
              </a:rPr>
              <a:t>Panthenol</a:t>
            </a:r>
            <a:endParaRPr lang="tr-TR" sz="2400" b="1" dirty="0">
              <a:solidFill>
                <a:srgbClr val="002060"/>
              </a:solidFill>
              <a:cs typeface="Avant Garde Book B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668" y="1430724"/>
            <a:ext cx="4910413" cy="4855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800100" y="280561"/>
            <a:ext cx="10515600" cy="9554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Tea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Tree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Face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Wash</a:t>
            </a:r>
            <a:endParaRPr lang="tr-TR" sz="4000" b="1" dirty="0">
              <a:solidFill>
                <a:schemeClr val="tx1"/>
              </a:solidFill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3044056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697</Words>
  <Application>Microsoft Office PowerPoint</Application>
  <PresentationFormat>Geniş ekran</PresentationFormat>
  <Paragraphs>171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Teması</vt:lpstr>
      <vt:lpstr>Advanced Acne Control Cream</vt:lpstr>
      <vt:lpstr>Advanced Acne Control Cream</vt:lpstr>
      <vt:lpstr>PowerPoint Sunusu</vt:lpstr>
      <vt:lpstr>PowerPoint Sunusu</vt:lpstr>
      <vt:lpstr>PowerPoint Sunusu</vt:lpstr>
      <vt:lpstr>Bellis Perennis Flowers Extract ( Belides 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Kaolin</vt:lpstr>
      <vt:lpstr>Rumex Occidentalis Extract (Lamada)</vt:lpstr>
      <vt:lpstr>Niacinemide</vt:lpstr>
      <vt:lpstr>PowerPoint Sunusu</vt:lpstr>
      <vt:lpstr>PowerPoint Sunusu</vt:lpstr>
      <vt:lpstr>PowerPoint Sunusu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Acne Control Cream</dc:title>
  <dc:creator>HP01</dc:creator>
  <cp:lastModifiedBy>betül görbil</cp:lastModifiedBy>
  <cp:revision>8</cp:revision>
  <dcterms:created xsi:type="dcterms:W3CDTF">2022-03-10T07:12:36Z</dcterms:created>
  <dcterms:modified xsi:type="dcterms:W3CDTF">2022-03-10T20:30:49Z</dcterms:modified>
</cp:coreProperties>
</file>