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5" r:id="rId9"/>
    <p:sldId id="267" r:id="rId10"/>
    <p:sldId id="268" r:id="rId11"/>
    <p:sldId id="269" r:id="rId12"/>
    <p:sldId id="270" r:id="rId13"/>
    <p:sldId id="271" r:id="rId14"/>
    <p:sldId id="272" r:id="rId15"/>
    <p:sldId id="273" r:id="rId16"/>
    <p:sldId id="274" r:id="rId17"/>
    <p:sldId id="275" r:id="rId18"/>
    <p:sldId id="277" r:id="rId19"/>
    <p:sldId id="278" r:id="rId20"/>
    <p:sldId id="280" r:id="rId21"/>
    <p:sldId id="279" r:id="rId22"/>
    <p:sldId id="281" r:id="rId23"/>
    <p:sldId id="282" r:id="rId24"/>
    <p:sldId id="284" r:id="rId25"/>
    <p:sldId id="283" r:id="rId26"/>
    <p:sldId id="285" r:id="rId27"/>
    <p:sldId id="286" r:id="rId28"/>
    <p:sldId id="287" r:id="rId29"/>
    <p:sldId id="288"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76" autoAdjust="0"/>
    <p:restoredTop sz="94660"/>
  </p:normalViewPr>
  <p:slideViewPr>
    <p:cSldViewPr snapToGrid="0">
      <p:cViewPr varScale="1">
        <p:scale>
          <a:sx n="70" d="100"/>
          <a:sy n="70" d="100"/>
        </p:scale>
        <p:origin x="1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B93321-0AC6-44B7-A19E-338E1611C66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F4CDDAC6-C3B7-4EE2-BAB8-2D77ED103571}">
      <dgm:prSet>
        <dgm:style>
          <a:lnRef idx="1">
            <a:schemeClr val="accent6"/>
          </a:lnRef>
          <a:fillRef idx="2">
            <a:schemeClr val="accent6"/>
          </a:fillRef>
          <a:effectRef idx="1">
            <a:schemeClr val="accent6"/>
          </a:effectRef>
          <a:fontRef idx="minor">
            <a:schemeClr val="dk1"/>
          </a:fontRef>
        </dgm:style>
      </dgm:prSet>
      <dgm:spPr>
        <a:solidFill>
          <a:schemeClr val="bg2"/>
        </a:solidFill>
      </dgm:spPr>
      <dgm:t>
        <a:bodyPr/>
        <a:lstStyle/>
        <a:p>
          <a:r>
            <a:rPr lang="tr-TR" dirty="0"/>
            <a:t>Hücre zarına benzer</a:t>
          </a:r>
          <a:r>
            <a:rPr lang="es-ES" dirty="0"/>
            <a:t> yapıya sahiptirler. </a:t>
          </a:r>
          <a:endParaRPr lang="tr-TR" dirty="0"/>
        </a:p>
      </dgm:t>
    </dgm:pt>
    <dgm:pt modelId="{39A77499-7738-44FF-998F-71E3E4F20AF8}" type="parTrans" cxnId="{22212C18-8153-442C-8DAF-CF3091142D29}">
      <dgm:prSet/>
      <dgm:spPr/>
      <dgm:t>
        <a:bodyPr/>
        <a:lstStyle/>
        <a:p>
          <a:endParaRPr lang="tr-TR"/>
        </a:p>
      </dgm:t>
    </dgm:pt>
    <dgm:pt modelId="{2B287A64-EDB1-4C35-9D16-64A78AAFD2D3}" type="sibTrans" cxnId="{22212C18-8153-442C-8DAF-CF3091142D29}">
      <dgm:prSet/>
      <dgm:spPr/>
      <dgm:t>
        <a:bodyPr/>
        <a:lstStyle/>
        <a:p>
          <a:endParaRPr lang="tr-TR"/>
        </a:p>
      </dgm:t>
    </dgm:pt>
    <dgm:pt modelId="{8E9EDFF8-F14E-4B89-95EB-5C9DDE893802}">
      <dgm:prSet>
        <dgm:style>
          <a:lnRef idx="1">
            <a:schemeClr val="accent6"/>
          </a:lnRef>
          <a:fillRef idx="2">
            <a:schemeClr val="accent6"/>
          </a:fillRef>
          <a:effectRef idx="1">
            <a:schemeClr val="accent6"/>
          </a:effectRef>
          <a:fontRef idx="minor">
            <a:schemeClr val="dk1"/>
          </a:fontRef>
        </dgm:style>
      </dgm:prSet>
      <dgm:spPr>
        <a:solidFill>
          <a:schemeClr val="bg2"/>
        </a:solidFill>
      </dgm:spPr>
      <dgm:t>
        <a:bodyPr/>
        <a:lstStyle/>
        <a:p>
          <a:r>
            <a:rPr lang="tr-TR" dirty="0"/>
            <a:t>C</a:t>
          </a:r>
          <a:r>
            <a:rPr lang="es-ES" dirty="0"/>
            <a:t>ildin bariyer tabakalarına kolayca entegre ol</a:t>
          </a:r>
          <a:r>
            <a:rPr lang="tr-TR" dirty="0" err="1"/>
            <a:t>abilirler</a:t>
          </a:r>
          <a:endParaRPr lang="tr-TR" dirty="0"/>
        </a:p>
      </dgm:t>
    </dgm:pt>
    <dgm:pt modelId="{FACC75FC-5F7C-40AA-BE4A-4E5BA77709E3}" type="parTrans" cxnId="{6236AE19-1EDE-4B4F-943A-EC0CB4D83520}">
      <dgm:prSet/>
      <dgm:spPr/>
      <dgm:t>
        <a:bodyPr/>
        <a:lstStyle/>
        <a:p>
          <a:endParaRPr lang="tr-TR"/>
        </a:p>
      </dgm:t>
    </dgm:pt>
    <dgm:pt modelId="{3609C1F4-7FAC-4BBA-8FCF-EE654640E376}" type="sibTrans" cxnId="{6236AE19-1EDE-4B4F-943A-EC0CB4D83520}">
      <dgm:prSet/>
      <dgm:spPr/>
      <dgm:t>
        <a:bodyPr/>
        <a:lstStyle/>
        <a:p>
          <a:endParaRPr lang="tr-TR"/>
        </a:p>
      </dgm:t>
    </dgm:pt>
    <dgm:pt modelId="{00802801-B3A7-4E3F-B5FB-477076F5317C}">
      <dgm:prSet>
        <dgm:style>
          <a:lnRef idx="1">
            <a:schemeClr val="accent6"/>
          </a:lnRef>
          <a:fillRef idx="2">
            <a:schemeClr val="accent6"/>
          </a:fillRef>
          <a:effectRef idx="1">
            <a:schemeClr val="accent6"/>
          </a:effectRef>
          <a:fontRef idx="minor">
            <a:schemeClr val="dk1"/>
          </a:fontRef>
        </dgm:style>
      </dgm:prSet>
      <dgm:spPr>
        <a:solidFill>
          <a:schemeClr val="bg2"/>
        </a:solidFill>
      </dgm:spPr>
      <dgm:t>
        <a:bodyPr/>
        <a:lstStyle/>
        <a:p>
          <a:r>
            <a:rPr lang="tr-TR" dirty="0"/>
            <a:t>B</a:t>
          </a:r>
          <a:r>
            <a:rPr lang="es-ES" dirty="0"/>
            <a:t>elirli hedef hücrelere yönelebilen</a:t>
          </a:r>
          <a:r>
            <a:rPr lang="tr-TR" dirty="0"/>
            <a:t> özelliktedirler</a:t>
          </a:r>
          <a:r>
            <a:rPr lang="es-ES" dirty="0"/>
            <a:t> </a:t>
          </a:r>
          <a:endParaRPr lang="tr-TR" dirty="0"/>
        </a:p>
      </dgm:t>
    </dgm:pt>
    <dgm:pt modelId="{3AC23C95-1B7F-482F-85B9-199A33D732E9}" type="parTrans" cxnId="{27BB9F1E-3EDD-44E8-9D0A-08E86EC5CDF8}">
      <dgm:prSet/>
      <dgm:spPr/>
      <dgm:t>
        <a:bodyPr/>
        <a:lstStyle/>
        <a:p>
          <a:endParaRPr lang="tr-TR"/>
        </a:p>
      </dgm:t>
    </dgm:pt>
    <dgm:pt modelId="{4CA5C773-8A18-4F99-87FD-A79519732EE1}" type="sibTrans" cxnId="{27BB9F1E-3EDD-44E8-9D0A-08E86EC5CDF8}">
      <dgm:prSet/>
      <dgm:spPr/>
      <dgm:t>
        <a:bodyPr/>
        <a:lstStyle/>
        <a:p>
          <a:endParaRPr lang="tr-TR"/>
        </a:p>
      </dgm:t>
    </dgm:pt>
    <dgm:pt modelId="{ED2368B6-A40E-4572-A68D-2FBF47F6B773}">
      <dgm:prSet phldrT="[Metin]">
        <dgm:style>
          <a:lnRef idx="1">
            <a:schemeClr val="accent6"/>
          </a:lnRef>
          <a:fillRef idx="2">
            <a:schemeClr val="accent6"/>
          </a:fillRef>
          <a:effectRef idx="1">
            <a:schemeClr val="accent6"/>
          </a:effectRef>
          <a:fontRef idx="minor">
            <a:schemeClr val="dk1"/>
          </a:fontRef>
        </dgm:style>
      </dgm:prSet>
      <dgm:spPr>
        <a:solidFill>
          <a:schemeClr val="bg2"/>
        </a:solidFill>
      </dgm:spPr>
      <dgm:t>
        <a:bodyPr/>
        <a:lstStyle/>
        <a:p>
          <a:r>
            <a:rPr lang="tr-TR" dirty="0"/>
            <a:t>Belirli etken maddeleri taşıyabilirler</a:t>
          </a:r>
        </a:p>
      </dgm:t>
    </dgm:pt>
    <dgm:pt modelId="{B0E52DAE-AE2F-4F76-9C4A-D7D393643901}" type="parTrans" cxnId="{2349EB84-37A8-492D-BAB0-AF888AB58B18}">
      <dgm:prSet/>
      <dgm:spPr/>
      <dgm:t>
        <a:bodyPr/>
        <a:lstStyle/>
        <a:p>
          <a:endParaRPr lang="tr-TR"/>
        </a:p>
      </dgm:t>
    </dgm:pt>
    <dgm:pt modelId="{220201EA-986F-4CFF-8F7F-45D57C43BA6D}" type="sibTrans" cxnId="{2349EB84-37A8-492D-BAB0-AF888AB58B18}">
      <dgm:prSet/>
      <dgm:spPr/>
      <dgm:t>
        <a:bodyPr/>
        <a:lstStyle/>
        <a:p>
          <a:endParaRPr lang="tr-TR"/>
        </a:p>
      </dgm:t>
    </dgm:pt>
    <dgm:pt modelId="{779C26F1-7734-4A4F-AB4D-436C8E0B1ED6}">
      <dgm:prSet>
        <dgm:style>
          <a:lnRef idx="1">
            <a:schemeClr val="accent6"/>
          </a:lnRef>
          <a:fillRef idx="2">
            <a:schemeClr val="accent6"/>
          </a:fillRef>
          <a:effectRef idx="1">
            <a:schemeClr val="accent6"/>
          </a:effectRef>
          <a:fontRef idx="minor">
            <a:schemeClr val="dk1"/>
          </a:fontRef>
        </dgm:style>
      </dgm:prSet>
      <dgm:spPr>
        <a:solidFill>
          <a:schemeClr val="bg2"/>
        </a:solidFill>
      </dgm:spPr>
      <dgm:t>
        <a:bodyPr/>
        <a:lstStyle/>
        <a:p>
          <a:r>
            <a:rPr lang="es-ES" dirty="0"/>
            <a:t>İçerdikleri hidrofilik ve hidrofobik bölgeler nedeni ile suda ve yağda eriyen molekülleri taşıyabil</a:t>
          </a:r>
          <a:r>
            <a:rPr lang="tr-TR" dirty="0" err="1"/>
            <a:t>irler</a:t>
          </a:r>
          <a:r>
            <a:rPr lang="tr-TR" dirty="0"/>
            <a:t>.</a:t>
          </a:r>
        </a:p>
      </dgm:t>
    </dgm:pt>
    <dgm:pt modelId="{836EBA28-277E-44D4-99D8-718DE7325B76}" type="parTrans" cxnId="{6E96B6D2-71DA-4F89-8618-B5EB66192047}">
      <dgm:prSet/>
      <dgm:spPr/>
      <dgm:t>
        <a:bodyPr/>
        <a:lstStyle/>
        <a:p>
          <a:endParaRPr lang="tr-TR"/>
        </a:p>
      </dgm:t>
    </dgm:pt>
    <dgm:pt modelId="{13E1F764-6ADC-477C-94CF-AF2D599B7B41}" type="sibTrans" cxnId="{6E96B6D2-71DA-4F89-8618-B5EB66192047}">
      <dgm:prSet/>
      <dgm:spPr/>
      <dgm:t>
        <a:bodyPr/>
        <a:lstStyle/>
        <a:p>
          <a:endParaRPr lang="tr-TR"/>
        </a:p>
      </dgm:t>
    </dgm:pt>
    <dgm:pt modelId="{D969DC66-77A6-44D9-B254-EE12A7D62EE1}" type="pres">
      <dgm:prSet presAssocID="{07B93321-0AC6-44B7-A19E-338E1611C66B}" presName="Name0" presStyleCnt="0">
        <dgm:presLayoutVars>
          <dgm:chMax val="7"/>
          <dgm:chPref val="7"/>
          <dgm:dir/>
        </dgm:presLayoutVars>
      </dgm:prSet>
      <dgm:spPr/>
      <dgm:t>
        <a:bodyPr/>
        <a:lstStyle/>
        <a:p>
          <a:endParaRPr lang="tr-TR"/>
        </a:p>
      </dgm:t>
    </dgm:pt>
    <dgm:pt modelId="{0B2C6066-5EE8-4397-A06F-40A5A07C1D7F}" type="pres">
      <dgm:prSet presAssocID="{07B93321-0AC6-44B7-A19E-338E1611C66B}" presName="Name1" presStyleCnt="0"/>
      <dgm:spPr/>
    </dgm:pt>
    <dgm:pt modelId="{0601D9C0-1CBA-43AC-AB82-37C484AE2450}" type="pres">
      <dgm:prSet presAssocID="{07B93321-0AC6-44B7-A19E-338E1611C66B}" presName="cycle" presStyleCnt="0"/>
      <dgm:spPr/>
    </dgm:pt>
    <dgm:pt modelId="{12690CCB-C5D7-49BC-AEB7-76D6A5965084}" type="pres">
      <dgm:prSet presAssocID="{07B93321-0AC6-44B7-A19E-338E1611C66B}" presName="srcNode" presStyleLbl="node1" presStyleIdx="0" presStyleCnt="5"/>
      <dgm:spPr/>
    </dgm:pt>
    <dgm:pt modelId="{514FC89E-D5A6-4DEF-8E00-9D6E2E43D911}" type="pres">
      <dgm:prSet presAssocID="{07B93321-0AC6-44B7-A19E-338E1611C66B}" presName="conn" presStyleLbl="parChTrans1D2" presStyleIdx="0" presStyleCnt="1"/>
      <dgm:spPr/>
      <dgm:t>
        <a:bodyPr/>
        <a:lstStyle/>
        <a:p>
          <a:endParaRPr lang="tr-TR"/>
        </a:p>
      </dgm:t>
    </dgm:pt>
    <dgm:pt modelId="{0F1E962D-63EF-49F8-84B7-EEF137F53A4C}" type="pres">
      <dgm:prSet presAssocID="{07B93321-0AC6-44B7-A19E-338E1611C66B}" presName="extraNode" presStyleLbl="node1" presStyleIdx="0" presStyleCnt="5"/>
      <dgm:spPr/>
    </dgm:pt>
    <dgm:pt modelId="{28C0E1FF-81A7-4ACF-A8F9-EDCDAE64A414}" type="pres">
      <dgm:prSet presAssocID="{07B93321-0AC6-44B7-A19E-338E1611C66B}" presName="dstNode" presStyleLbl="node1" presStyleIdx="0" presStyleCnt="5"/>
      <dgm:spPr/>
    </dgm:pt>
    <dgm:pt modelId="{AF7584D2-A2D5-4C69-84E1-837CF4C60FF9}" type="pres">
      <dgm:prSet presAssocID="{F4CDDAC6-C3B7-4EE2-BAB8-2D77ED103571}" presName="text_1" presStyleLbl="node1" presStyleIdx="0" presStyleCnt="5">
        <dgm:presLayoutVars>
          <dgm:bulletEnabled val="1"/>
        </dgm:presLayoutVars>
      </dgm:prSet>
      <dgm:spPr/>
      <dgm:t>
        <a:bodyPr/>
        <a:lstStyle/>
        <a:p>
          <a:endParaRPr lang="tr-TR"/>
        </a:p>
      </dgm:t>
    </dgm:pt>
    <dgm:pt modelId="{F7A45E3E-A71B-40E0-BA4D-ED29CE74BD0B}" type="pres">
      <dgm:prSet presAssocID="{F4CDDAC6-C3B7-4EE2-BAB8-2D77ED103571}" presName="accent_1" presStyleCnt="0"/>
      <dgm:spPr/>
    </dgm:pt>
    <dgm:pt modelId="{B3A57583-0B44-4A72-82D3-EB8894B8EC9B}" type="pres">
      <dgm:prSet presAssocID="{F4CDDAC6-C3B7-4EE2-BAB8-2D77ED103571}" presName="accentRepeatNode" presStyleLbl="solidFgAcc1" presStyleIdx="0" presStyleCnt="5">
        <dgm:style>
          <a:lnRef idx="1">
            <a:schemeClr val="accent6"/>
          </a:lnRef>
          <a:fillRef idx="3">
            <a:schemeClr val="accent6"/>
          </a:fillRef>
          <a:effectRef idx="2">
            <a:schemeClr val="accent6"/>
          </a:effectRef>
          <a:fontRef idx="minor">
            <a:schemeClr val="lt1"/>
          </a:fontRef>
        </dgm:style>
      </dgm:prSet>
      <dgm:spPr>
        <a:solidFill>
          <a:schemeClr val="bg2"/>
        </a:solidFill>
      </dgm:spPr>
      <dgm:t>
        <a:bodyPr/>
        <a:lstStyle/>
        <a:p>
          <a:endParaRPr lang="tr-TR"/>
        </a:p>
      </dgm:t>
    </dgm:pt>
    <dgm:pt modelId="{3837717B-D380-4A8B-B730-7697964490F4}" type="pres">
      <dgm:prSet presAssocID="{8E9EDFF8-F14E-4B89-95EB-5C9DDE893802}" presName="text_2" presStyleLbl="node1" presStyleIdx="1" presStyleCnt="5">
        <dgm:presLayoutVars>
          <dgm:bulletEnabled val="1"/>
        </dgm:presLayoutVars>
      </dgm:prSet>
      <dgm:spPr/>
      <dgm:t>
        <a:bodyPr/>
        <a:lstStyle/>
        <a:p>
          <a:endParaRPr lang="tr-TR"/>
        </a:p>
      </dgm:t>
    </dgm:pt>
    <dgm:pt modelId="{46B56150-833D-4729-A7B9-B6F3F762C8E2}" type="pres">
      <dgm:prSet presAssocID="{8E9EDFF8-F14E-4B89-95EB-5C9DDE893802}" presName="accent_2" presStyleCnt="0"/>
      <dgm:spPr/>
    </dgm:pt>
    <dgm:pt modelId="{28426AF7-126E-4856-B3A2-D0709B3B36F3}" type="pres">
      <dgm:prSet presAssocID="{8E9EDFF8-F14E-4B89-95EB-5C9DDE893802}" presName="accentRepeatNode" presStyleLbl="solidFgAcc1" presStyleIdx="1" presStyleCnt="5">
        <dgm:style>
          <a:lnRef idx="1">
            <a:schemeClr val="accent6"/>
          </a:lnRef>
          <a:fillRef idx="3">
            <a:schemeClr val="accent6"/>
          </a:fillRef>
          <a:effectRef idx="2">
            <a:schemeClr val="accent6"/>
          </a:effectRef>
          <a:fontRef idx="minor">
            <a:schemeClr val="lt1"/>
          </a:fontRef>
        </dgm:style>
      </dgm:prSet>
      <dgm:spPr>
        <a:solidFill>
          <a:schemeClr val="bg2"/>
        </a:solidFill>
      </dgm:spPr>
      <dgm:t>
        <a:bodyPr/>
        <a:lstStyle/>
        <a:p>
          <a:endParaRPr lang="tr-TR"/>
        </a:p>
      </dgm:t>
    </dgm:pt>
    <dgm:pt modelId="{0C0C7686-64E4-4CCF-8D56-2E9F5AB90358}" type="pres">
      <dgm:prSet presAssocID="{00802801-B3A7-4E3F-B5FB-477076F5317C}" presName="text_3" presStyleLbl="node1" presStyleIdx="2" presStyleCnt="5">
        <dgm:presLayoutVars>
          <dgm:bulletEnabled val="1"/>
        </dgm:presLayoutVars>
      </dgm:prSet>
      <dgm:spPr/>
      <dgm:t>
        <a:bodyPr/>
        <a:lstStyle/>
        <a:p>
          <a:endParaRPr lang="tr-TR"/>
        </a:p>
      </dgm:t>
    </dgm:pt>
    <dgm:pt modelId="{1D2CB3DF-38D7-44FF-A8E6-160B724C11AC}" type="pres">
      <dgm:prSet presAssocID="{00802801-B3A7-4E3F-B5FB-477076F5317C}" presName="accent_3" presStyleCnt="0"/>
      <dgm:spPr/>
    </dgm:pt>
    <dgm:pt modelId="{93602C0B-DE20-481F-97F8-78AED2274F69}" type="pres">
      <dgm:prSet presAssocID="{00802801-B3A7-4E3F-B5FB-477076F5317C}" presName="accentRepeatNode" presStyleLbl="solidFgAcc1" presStyleIdx="2" presStyleCnt="5">
        <dgm:style>
          <a:lnRef idx="1">
            <a:schemeClr val="accent6"/>
          </a:lnRef>
          <a:fillRef idx="3">
            <a:schemeClr val="accent6"/>
          </a:fillRef>
          <a:effectRef idx="2">
            <a:schemeClr val="accent6"/>
          </a:effectRef>
          <a:fontRef idx="minor">
            <a:schemeClr val="lt1"/>
          </a:fontRef>
        </dgm:style>
      </dgm:prSet>
      <dgm:spPr>
        <a:solidFill>
          <a:schemeClr val="bg2"/>
        </a:solidFill>
      </dgm:spPr>
      <dgm:t>
        <a:bodyPr/>
        <a:lstStyle/>
        <a:p>
          <a:endParaRPr lang="tr-TR"/>
        </a:p>
      </dgm:t>
    </dgm:pt>
    <dgm:pt modelId="{4995D055-2FE7-49A2-A0E1-CD8E42E50752}" type="pres">
      <dgm:prSet presAssocID="{ED2368B6-A40E-4572-A68D-2FBF47F6B773}" presName="text_4" presStyleLbl="node1" presStyleIdx="3" presStyleCnt="5">
        <dgm:presLayoutVars>
          <dgm:bulletEnabled val="1"/>
        </dgm:presLayoutVars>
      </dgm:prSet>
      <dgm:spPr/>
      <dgm:t>
        <a:bodyPr/>
        <a:lstStyle/>
        <a:p>
          <a:endParaRPr lang="tr-TR"/>
        </a:p>
      </dgm:t>
    </dgm:pt>
    <dgm:pt modelId="{8C199156-FD77-4C60-AC61-BBCE1AEB88F5}" type="pres">
      <dgm:prSet presAssocID="{ED2368B6-A40E-4572-A68D-2FBF47F6B773}" presName="accent_4" presStyleCnt="0"/>
      <dgm:spPr/>
    </dgm:pt>
    <dgm:pt modelId="{10AD8FC1-B34F-42F0-97B0-C2593A4AAA87}" type="pres">
      <dgm:prSet presAssocID="{ED2368B6-A40E-4572-A68D-2FBF47F6B773}" presName="accentRepeatNode" presStyleLbl="solidFgAcc1" presStyleIdx="3" presStyleCnt="5">
        <dgm:style>
          <a:lnRef idx="1">
            <a:schemeClr val="accent6"/>
          </a:lnRef>
          <a:fillRef idx="3">
            <a:schemeClr val="accent6"/>
          </a:fillRef>
          <a:effectRef idx="2">
            <a:schemeClr val="accent6"/>
          </a:effectRef>
          <a:fontRef idx="minor">
            <a:schemeClr val="lt1"/>
          </a:fontRef>
        </dgm:style>
      </dgm:prSet>
      <dgm:spPr>
        <a:solidFill>
          <a:schemeClr val="bg2"/>
        </a:solidFill>
      </dgm:spPr>
      <dgm:t>
        <a:bodyPr/>
        <a:lstStyle/>
        <a:p>
          <a:endParaRPr lang="tr-TR"/>
        </a:p>
      </dgm:t>
    </dgm:pt>
    <dgm:pt modelId="{E1A40EDB-096F-4B95-AA38-E20951672D50}" type="pres">
      <dgm:prSet presAssocID="{779C26F1-7734-4A4F-AB4D-436C8E0B1ED6}" presName="text_5" presStyleLbl="node1" presStyleIdx="4" presStyleCnt="5">
        <dgm:presLayoutVars>
          <dgm:bulletEnabled val="1"/>
        </dgm:presLayoutVars>
      </dgm:prSet>
      <dgm:spPr/>
      <dgm:t>
        <a:bodyPr/>
        <a:lstStyle/>
        <a:p>
          <a:endParaRPr lang="tr-TR"/>
        </a:p>
      </dgm:t>
    </dgm:pt>
    <dgm:pt modelId="{2DE63D9A-AB96-4093-AB1E-1016B088BE99}" type="pres">
      <dgm:prSet presAssocID="{779C26F1-7734-4A4F-AB4D-436C8E0B1ED6}" presName="accent_5" presStyleCnt="0"/>
      <dgm:spPr/>
    </dgm:pt>
    <dgm:pt modelId="{FDB37ADA-0C43-441F-A172-44E9C6127A6C}" type="pres">
      <dgm:prSet presAssocID="{779C26F1-7734-4A4F-AB4D-436C8E0B1ED6}" presName="accentRepeatNode" presStyleLbl="solidFgAcc1" presStyleIdx="4" presStyleCnt="5">
        <dgm:style>
          <a:lnRef idx="1">
            <a:schemeClr val="accent6"/>
          </a:lnRef>
          <a:fillRef idx="3">
            <a:schemeClr val="accent6"/>
          </a:fillRef>
          <a:effectRef idx="2">
            <a:schemeClr val="accent6"/>
          </a:effectRef>
          <a:fontRef idx="minor">
            <a:schemeClr val="lt1"/>
          </a:fontRef>
        </dgm:style>
      </dgm:prSet>
      <dgm:spPr>
        <a:solidFill>
          <a:schemeClr val="bg2"/>
        </a:solidFill>
      </dgm:spPr>
      <dgm:t>
        <a:bodyPr/>
        <a:lstStyle/>
        <a:p>
          <a:endParaRPr lang="tr-TR"/>
        </a:p>
      </dgm:t>
    </dgm:pt>
  </dgm:ptLst>
  <dgm:cxnLst>
    <dgm:cxn modelId="{3170E743-F1E4-479F-A837-8AD5524CDEBF}" type="presOf" srcId="{8E9EDFF8-F14E-4B89-95EB-5C9DDE893802}" destId="{3837717B-D380-4A8B-B730-7697964490F4}" srcOrd="0" destOrd="0" presId="urn:microsoft.com/office/officeart/2008/layout/VerticalCurvedList"/>
    <dgm:cxn modelId="{EB91B729-00DC-4477-9633-5868A1303A02}" type="presOf" srcId="{00802801-B3A7-4E3F-B5FB-477076F5317C}" destId="{0C0C7686-64E4-4CCF-8D56-2E9F5AB90358}" srcOrd="0" destOrd="0" presId="urn:microsoft.com/office/officeart/2008/layout/VerticalCurvedList"/>
    <dgm:cxn modelId="{22212C18-8153-442C-8DAF-CF3091142D29}" srcId="{07B93321-0AC6-44B7-A19E-338E1611C66B}" destId="{F4CDDAC6-C3B7-4EE2-BAB8-2D77ED103571}" srcOrd="0" destOrd="0" parTransId="{39A77499-7738-44FF-998F-71E3E4F20AF8}" sibTransId="{2B287A64-EDB1-4C35-9D16-64A78AAFD2D3}"/>
    <dgm:cxn modelId="{A110447C-74B5-40E9-AD7D-6AD43DE2EBA5}" type="presOf" srcId="{07B93321-0AC6-44B7-A19E-338E1611C66B}" destId="{D969DC66-77A6-44D9-B254-EE12A7D62EE1}" srcOrd="0" destOrd="0" presId="urn:microsoft.com/office/officeart/2008/layout/VerticalCurvedList"/>
    <dgm:cxn modelId="{6236AE19-1EDE-4B4F-943A-EC0CB4D83520}" srcId="{07B93321-0AC6-44B7-A19E-338E1611C66B}" destId="{8E9EDFF8-F14E-4B89-95EB-5C9DDE893802}" srcOrd="1" destOrd="0" parTransId="{FACC75FC-5F7C-40AA-BE4A-4E5BA77709E3}" sibTransId="{3609C1F4-7FAC-4BBA-8FCF-EE654640E376}"/>
    <dgm:cxn modelId="{2349EB84-37A8-492D-BAB0-AF888AB58B18}" srcId="{07B93321-0AC6-44B7-A19E-338E1611C66B}" destId="{ED2368B6-A40E-4572-A68D-2FBF47F6B773}" srcOrd="3" destOrd="0" parTransId="{B0E52DAE-AE2F-4F76-9C4A-D7D393643901}" sibTransId="{220201EA-986F-4CFF-8F7F-45D57C43BA6D}"/>
    <dgm:cxn modelId="{27BB9F1E-3EDD-44E8-9D0A-08E86EC5CDF8}" srcId="{07B93321-0AC6-44B7-A19E-338E1611C66B}" destId="{00802801-B3A7-4E3F-B5FB-477076F5317C}" srcOrd="2" destOrd="0" parTransId="{3AC23C95-1B7F-482F-85B9-199A33D732E9}" sibTransId="{4CA5C773-8A18-4F99-87FD-A79519732EE1}"/>
    <dgm:cxn modelId="{00F10CC9-5F9B-4A5A-B5E2-ABE81D975ECD}" type="presOf" srcId="{779C26F1-7734-4A4F-AB4D-436C8E0B1ED6}" destId="{E1A40EDB-096F-4B95-AA38-E20951672D50}" srcOrd="0" destOrd="0" presId="urn:microsoft.com/office/officeart/2008/layout/VerticalCurvedList"/>
    <dgm:cxn modelId="{2BB6CA03-2D32-42A2-8690-444A81499363}" type="presOf" srcId="{ED2368B6-A40E-4572-A68D-2FBF47F6B773}" destId="{4995D055-2FE7-49A2-A0E1-CD8E42E50752}" srcOrd="0" destOrd="0" presId="urn:microsoft.com/office/officeart/2008/layout/VerticalCurvedList"/>
    <dgm:cxn modelId="{A397FF4C-4FB1-4DF0-B4EE-E441D0D9DC38}" type="presOf" srcId="{2B287A64-EDB1-4C35-9D16-64A78AAFD2D3}" destId="{514FC89E-D5A6-4DEF-8E00-9D6E2E43D911}" srcOrd="0" destOrd="0" presId="urn:microsoft.com/office/officeart/2008/layout/VerticalCurvedList"/>
    <dgm:cxn modelId="{6E76A023-A038-4D87-A07B-FBEE552345F6}" type="presOf" srcId="{F4CDDAC6-C3B7-4EE2-BAB8-2D77ED103571}" destId="{AF7584D2-A2D5-4C69-84E1-837CF4C60FF9}" srcOrd="0" destOrd="0" presId="urn:microsoft.com/office/officeart/2008/layout/VerticalCurvedList"/>
    <dgm:cxn modelId="{6E96B6D2-71DA-4F89-8618-B5EB66192047}" srcId="{07B93321-0AC6-44B7-A19E-338E1611C66B}" destId="{779C26F1-7734-4A4F-AB4D-436C8E0B1ED6}" srcOrd="4" destOrd="0" parTransId="{836EBA28-277E-44D4-99D8-718DE7325B76}" sibTransId="{13E1F764-6ADC-477C-94CF-AF2D599B7B41}"/>
    <dgm:cxn modelId="{C117AC24-A980-488F-9BC4-804060F908BE}" type="presParOf" srcId="{D969DC66-77A6-44D9-B254-EE12A7D62EE1}" destId="{0B2C6066-5EE8-4397-A06F-40A5A07C1D7F}" srcOrd="0" destOrd="0" presId="urn:microsoft.com/office/officeart/2008/layout/VerticalCurvedList"/>
    <dgm:cxn modelId="{24B0DBC8-46C8-4EFD-8448-8582CF12B528}" type="presParOf" srcId="{0B2C6066-5EE8-4397-A06F-40A5A07C1D7F}" destId="{0601D9C0-1CBA-43AC-AB82-37C484AE2450}" srcOrd="0" destOrd="0" presId="urn:microsoft.com/office/officeart/2008/layout/VerticalCurvedList"/>
    <dgm:cxn modelId="{8D6437CB-9862-4572-9FF8-A9ECE124B484}" type="presParOf" srcId="{0601D9C0-1CBA-43AC-AB82-37C484AE2450}" destId="{12690CCB-C5D7-49BC-AEB7-76D6A5965084}" srcOrd="0" destOrd="0" presId="urn:microsoft.com/office/officeart/2008/layout/VerticalCurvedList"/>
    <dgm:cxn modelId="{6A80604A-CC68-45EA-B9DF-2B83DE26C3DE}" type="presParOf" srcId="{0601D9C0-1CBA-43AC-AB82-37C484AE2450}" destId="{514FC89E-D5A6-4DEF-8E00-9D6E2E43D911}" srcOrd="1" destOrd="0" presId="urn:microsoft.com/office/officeart/2008/layout/VerticalCurvedList"/>
    <dgm:cxn modelId="{3A69636A-298F-40A9-B61F-DBE8868B443B}" type="presParOf" srcId="{0601D9C0-1CBA-43AC-AB82-37C484AE2450}" destId="{0F1E962D-63EF-49F8-84B7-EEF137F53A4C}" srcOrd="2" destOrd="0" presId="urn:microsoft.com/office/officeart/2008/layout/VerticalCurvedList"/>
    <dgm:cxn modelId="{CFC49C20-F151-46A4-84B3-88B220F4B8B3}" type="presParOf" srcId="{0601D9C0-1CBA-43AC-AB82-37C484AE2450}" destId="{28C0E1FF-81A7-4ACF-A8F9-EDCDAE64A414}" srcOrd="3" destOrd="0" presId="urn:microsoft.com/office/officeart/2008/layout/VerticalCurvedList"/>
    <dgm:cxn modelId="{6D020B77-D2F2-4790-8A7E-B6C1ED5F2CF9}" type="presParOf" srcId="{0B2C6066-5EE8-4397-A06F-40A5A07C1D7F}" destId="{AF7584D2-A2D5-4C69-84E1-837CF4C60FF9}" srcOrd="1" destOrd="0" presId="urn:microsoft.com/office/officeart/2008/layout/VerticalCurvedList"/>
    <dgm:cxn modelId="{EE7ECCA6-8389-415F-ACAF-4C79D538A778}" type="presParOf" srcId="{0B2C6066-5EE8-4397-A06F-40A5A07C1D7F}" destId="{F7A45E3E-A71B-40E0-BA4D-ED29CE74BD0B}" srcOrd="2" destOrd="0" presId="urn:microsoft.com/office/officeart/2008/layout/VerticalCurvedList"/>
    <dgm:cxn modelId="{3E2B52B7-D7A3-4EE2-950A-BBAC3DD9A2E9}" type="presParOf" srcId="{F7A45E3E-A71B-40E0-BA4D-ED29CE74BD0B}" destId="{B3A57583-0B44-4A72-82D3-EB8894B8EC9B}" srcOrd="0" destOrd="0" presId="urn:microsoft.com/office/officeart/2008/layout/VerticalCurvedList"/>
    <dgm:cxn modelId="{4244E087-F248-4F5B-ABF2-9AE3970803DB}" type="presParOf" srcId="{0B2C6066-5EE8-4397-A06F-40A5A07C1D7F}" destId="{3837717B-D380-4A8B-B730-7697964490F4}" srcOrd="3" destOrd="0" presId="urn:microsoft.com/office/officeart/2008/layout/VerticalCurvedList"/>
    <dgm:cxn modelId="{A523FB80-69FD-4906-8597-73B1422EBAB0}" type="presParOf" srcId="{0B2C6066-5EE8-4397-A06F-40A5A07C1D7F}" destId="{46B56150-833D-4729-A7B9-B6F3F762C8E2}" srcOrd="4" destOrd="0" presId="urn:microsoft.com/office/officeart/2008/layout/VerticalCurvedList"/>
    <dgm:cxn modelId="{0C72BF3C-60E4-4C99-9E95-D6C983A6C6AA}" type="presParOf" srcId="{46B56150-833D-4729-A7B9-B6F3F762C8E2}" destId="{28426AF7-126E-4856-B3A2-D0709B3B36F3}" srcOrd="0" destOrd="0" presId="urn:microsoft.com/office/officeart/2008/layout/VerticalCurvedList"/>
    <dgm:cxn modelId="{523AFB68-74F3-4B83-876F-F56EECCBAF7F}" type="presParOf" srcId="{0B2C6066-5EE8-4397-A06F-40A5A07C1D7F}" destId="{0C0C7686-64E4-4CCF-8D56-2E9F5AB90358}" srcOrd="5" destOrd="0" presId="urn:microsoft.com/office/officeart/2008/layout/VerticalCurvedList"/>
    <dgm:cxn modelId="{B35514C3-8DA7-45D5-90A9-BFEC2F8BE3B4}" type="presParOf" srcId="{0B2C6066-5EE8-4397-A06F-40A5A07C1D7F}" destId="{1D2CB3DF-38D7-44FF-A8E6-160B724C11AC}" srcOrd="6" destOrd="0" presId="urn:microsoft.com/office/officeart/2008/layout/VerticalCurvedList"/>
    <dgm:cxn modelId="{25EFEE67-78C5-4BC8-BC7F-1F3FFAC31AB1}" type="presParOf" srcId="{1D2CB3DF-38D7-44FF-A8E6-160B724C11AC}" destId="{93602C0B-DE20-481F-97F8-78AED2274F69}" srcOrd="0" destOrd="0" presId="urn:microsoft.com/office/officeart/2008/layout/VerticalCurvedList"/>
    <dgm:cxn modelId="{F88A7FC5-5577-4C4F-9DE6-F6E00621ECE5}" type="presParOf" srcId="{0B2C6066-5EE8-4397-A06F-40A5A07C1D7F}" destId="{4995D055-2FE7-49A2-A0E1-CD8E42E50752}" srcOrd="7" destOrd="0" presId="urn:microsoft.com/office/officeart/2008/layout/VerticalCurvedList"/>
    <dgm:cxn modelId="{99C634F4-6C4E-472F-B2F9-DDFB48F7F36E}" type="presParOf" srcId="{0B2C6066-5EE8-4397-A06F-40A5A07C1D7F}" destId="{8C199156-FD77-4C60-AC61-BBCE1AEB88F5}" srcOrd="8" destOrd="0" presId="urn:microsoft.com/office/officeart/2008/layout/VerticalCurvedList"/>
    <dgm:cxn modelId="{144F3997-A373-4FBD-AEE0-E958DE0F6E74}" type="presParOf" srcId="{8C199156-FD77-4C60-AC61-BBCE1AEB88F5}" destId="{10AD8FC1-B34F-42F0-97B0-C2593A4AAA87}" srcOrd="0" destOrd="0" presId="urn:microsoft.com/office/officeart/2008/layout/VerticalCurvedList"/>
    <dgm:cxn modelId="{9E9395F7-5636-481D-97EF-03BE57199105}" type="presParOf" srcId="{0B2C6066-5EE8-4397-A06F-40A5A07C1D7F}" destId="{E1A40EDB-096F-4B95-AA38-E20951672D50}" srcOrd="9" destOrd="0" presId="urn:microsoft.com/office/officeart/2008/layout/VerticalCurvedList"/>
    <dgm:cxn modelId="{136DE059-B018-4034-99F3-CED0EE8746F7}" type="presParOf" srcId="{0B2C6066-5EE8-4397-A06F-40A5A07C1D7F}" destId="{2DE63D9A-AB96-4093-AB1E-1016B088BE99}" srcOrd="10" destOrd="0" presId="urn:microsoft.com/office/officeart/2008/layout/VerticalCurvedList"/>
    <dgm:cxn modelId="{0C873DCA-778A-4DD9-ABD1-3B55A01A0794}" type="presParOf" srcId="{2DE63D9A-AB96-4093-AB1E-1016B088BE99}" destId="{FDB37ADA-0C43-441F-A172-44E9C6127A6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FC89E-D5A6-4DEF-8E00-9D6E2E43D911}">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7584D2-A2D5-4C69-84E1-837CF4C60FF9}">
      <dsp:nvSpPr>
        <dsp:cNvPr id="0" name=""/>
        <dsp:cNvSpPr/>
      </dsp:nvSpPr>
      <dsp:spPr>
        <a:xfrm>
          <a:off x="411090" y="271871"/>
          <a:ext cx="4710785" cy="544091"/>
        </a:xfrm>
        <a:prstGeom prst="rect">
          <a:avLst/>
        </a:prstGeom>
        <a:solidFill>
          <a:schemeClr val="bg2"/>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431872" tIns="40640" rIns="40640" bIns="40640" numCol="1" spcCol="1270" anchor="ctr" anchorCtr="0">
          <a:noAutofit/>
        </a:bodyPr>
        <a:lstStyle/>
        <a:p>
          <a:pPr lvl="0" algn="l" defTabSz="711200">
            <a:lnSpc>
              <a:spcPct val="90000"/>
            </a:lnSpc>
            <a:spcBef>
              <a:spcPct val="0"/>
            </a:spcBef>
            <a:spcAft>
              <a:spcPct val="35000"/>
            </a:spcAft>
          </a:pPr>
          <a:r>
            <a:rPr lang="tr-TR" sz="1600" kern="1200" dirty="0"/>
            <a:t>Hücre zarına benzer</a:t>
          </a:r>
          <a:r>
            <a:rPr lang="es-ES" sz="1600" kern="1200" dirty="0"/>
            <a:t> yapıya sahiptirler. </a:t>
          </a:r>
          <a:endParaRPr lang="tr-TR" sz="1600" kern="1200" dirty="0"/>
        </a:p>
      </dsp:txBody>
      <dsp:txXfrm>
        <a:off x="411090" y="271871"/>
        <a:ext cx="4710785" cy="544091"/>
      </dsp:txXfrm>
    </dsp:sp>
    <dsp:sp modelId="{B3A57583-0B44-4A72-82D3-EB8894B8EC9B}">
      <dsp:nvSpPr>
        <dsp:cNvPr id="0" name=""/>
        <dsp:cNvSpPr/>
      </dsp:nvSpPr>
      <dsp:spPr>
        <a:xfrm>
          <a:off x="71032" y="203860"/>
          <a:ext cx="680114" cy="680114"/>
        </a:xfrm>
        <a:prstGeom prst="ellipse">
          <a:avLst/>
        </a:prstGeom>
        <a:solidFill>
          <a:schemeClr val="bg2"/>
        </a:solidFill>
        <a:ln w="6350" cap="flat" cmpd="sng" algn="ctr">
          <a:solidFill>
            <a:schemeClr val="accent6"/>
          </a:solidFill>
          <a:prstDash val="solid"/>
          <a:miter lim="800000"/>
        </a:ln>
        <a:effectLst/>
      </dsp:spPr>
      <dsp:style>
        <a:lnRef idx="1">
          <a:schemeClr val="accent6"/>
        </a:lnRef>
        <a:fillRef idx="3">
          <a:schemeClr val="accent6"/>
        </a:fillRef>
        <a:effectRef idx="2">
          <a:schemeClr val="accent6"/>
        </a:effectRef>
        <a:fontRef idx="minor">
          <a:schemeClr val="lt1"/>
        </a:fontRef>
      </dsp:style>
    </dsp:sp>
    <dsp:sp modelId="{3837717B-D380-4A8B-B730-7697964490F4}">
      <dsp:nvSpPr>
        <dsp:cNvPr id="0" name=""/>
        <dsp:cNvSpPr/>
      </dsp:nvSpPr>
      <dsp:spPr>
        <a:xfrm>
          <a:off x="800969" y="1087747"/>
          <a:ext cx="4320905" cy="544091"/>
        </a:xfrm>
        <a:prstGeom prst="rect">
          <a:avLst/>
        </a:prstGeom>
        <a:solidFill>
          <a:schemeClr val="bg2"/>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431872" tIns="40640" rIns="40640" bIns="40640" numCol="1" spcCol="1270" anchor="ctr" anchorCtr="0">
          <a:noAutofit/>
        </a:bodyPr>
        <a:lstStyle/>
        <a:p>
          <a:pPr lvl="0" algn="l" defTabSz="711200">
            <a:lnSpc>
              <a:spcPct val="90000"/>
            </a:lnSpc>
            <a:spcBef>
              <a:spcPct val="0"/>
            </a:spcBef>
            <a:spcAft>
              <a:spcPct val="35000"/>
            </a:spcAft>
          </a:pPr>
          <a:r>
            <a:rPr lang="tr-TR" sz="1600" kern="1200" dirty="0"/>
            <a:t>C</a:t>
          </a:r>
          <a:r>
            <a:rPr lang="es-ES" sz="1600" kern="1200" dirty="0"/>
            <a:t>ildin bariyer tabakalarına kolayca entegre ol</a:t>
          </a:r>
          <a:r>
            <a:rPr lang="tr-TR" sz="1600" kern="1200" dirty="0" err="1"/>
            <a:t>abilirler</a:t>
          </a:r>
          <a:endParaRPr lang="tr-TR" sz="1600" kern="1200" dirty="0"/>
        </a:p>
      </dsp:txBody>
      <dsp:txXfrm>
        <a:off x="800969" y="1087747"/>
        <a:ext cx="4320905" cy="544091"/>
      </dsp:txXfrm>
    </dsp:sp>
    <dsp:sp modelId="{28426AF7-126E-4856-B3A2-D0709B3B36F3}">
      <dsp:nvSpPr>
        <dsp:cNvPr id="0" name=""/>
        <dsp:cNvSpPr/>
      </dsp:nvSpPr>
      <dsp:spPr>
        <a:xfrm>
          <a:off x="460912" y="1019736"/>
          <a:ext cx="680114" cy="680114"/>
        </a:xfrm>
        <a:prstGeom prst="ellipse">
          <a:avLst/>
        </a:prstGeom>
        <a:solidFill>
          <a:schemeClr val="bg2"/>
        </a:solidFill>
        <a:ln w="6350" cap="flat" cmpd="sng" algn="ctr">
          <a:solidFill>
            <a:schemeClr val="accent6"/>
          </a:solidFill>
          <a:prstDash val="solid"/>
          <a:miter lim="800000"/>
        </a:ln>
        <a:effectLst/>
      </dsp:spPr>
      <dsp:style>
        <a:lnRef idx="1">
          <a:schemeClr val="accent6"/>
        </a:lnRef>
        <a:fillRef idx="3">
          <a:schemeClr val="accent6"/>
        </a:fillRef>
        <a:effectRef idx="2">
          <a:schemeClr val="accent6"/>
        </a:effectRef>
        <a:fontRef idx="minor">
          <a:schemeClr val="lt1"/>
        </a:fontRef>
      </dsp:style>
    </dsp:sp>
    <dsp:sp modelId="{0C0C7686-64E4-4CCF-8D56-2E9F5AB90358}">
      <dsp:nvSpPr>
        <dsp:cNvPr id="0" name=""/>
        <dsp:cNvSpPr/>
      </dsp:nvSpPr>
      <dsp:spPr>
        <a:xfrm>
          <a:off x="920631" y="1903623"/>
          <a:ext cx="4201243" cy="544091"/>
        </a:xfrm>
        <a:prstGeom prst="rect">
          <a:avLst/>
        </a:prstGeom>
        <a:solidFill>
          <a:schemeClr val="bg2"/>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431872" tIns="40640" rIns="40640" bIns="40640" numCol="1" spcCol="1270" anchor="ctr" anchorCtr="0">
          <a:noAutofit/>
        </a:bodyPr>
        <a:lstStyle/>
        <a:p>
          <a:pPr lvl="0" algn="l" defTabSz="711200">
            <a:lnSpc>
              <a:spcPct val="90000"/>
            </a:lnSpc>
            <a:spcBef>
              <a:spcPct val="0"/>
            </a:spcBef>
            <a:spcAft>
              <a:spcPct val="35000"/>
            </a:spcAft>
          </a:pPr>
          <a:r>
            <a:rPr lang="tr-TR" sz="1600" kern="1200" dirty="0"/>
            <a:t>B</a:t>
          </a:r>
          <a:r>
            <a:rPr lang="es-ES" sz="1600" kern="1200" dirty="0"/>
            <a:t>elirli hedef hücrelere yönelebilen</a:t>
          </a:r>
          <a:r>
            <a:rPr lang="tr-TR" sz="1600" kern="1200" dirty="0"/>
            <a:t> özelliktedirler</a:t>
          </a:r>
          <a:r>
            <a:rPr lang="es-ES" sz="1600" kern="1200" dirty="0"/>
            <a:t> </a:t>
          </a:r>
          <a:endParaRPr lang="tr-TR" sz="1600" kern="1200" dirty="0"/>
        </a:p>
      </dsp:txBody>
      <dsp:txXfrm>
        <a:off x="920631" y="1903623"/>
        <a:ext cx="4201243" cy="544091"/>
      </dsp:txXfrm>
    </dsp:sp>
    <dsp:sp modelId="{93602C0B-DE20-481F-97F8-78AED2274F69}">
      <dsp:nvSpPr>
        <dsp:cNvPr id="0" name=""/>
        <dsp:cNvSpPr/>
      </dsp:nvSpPr>
      <dsp:spPr>
        <a:xfrm>
          <a:off x="580574" y="1835611"/>
          <a:ext cx="680114" cy="680114"/>
        </a:xfrm>
        <a:prstGeom prst="ellipse">
          <a:avLst/>
        </a:prstGeom>
        <a:solidFill>
          <a:schemeClr val="bg2"/>
        </a:solidFill>
        <a:ln w="6350" cap="flat" cmpd="sng" algn="ctr">
          <a:solidFill>
            <a:schemeClr val="accent6"/>
          </a:solidFill>
          <a:prstDash val="solid"/>
          <a:miter lim="800000"/>
        </a:ln>
        <a:effectLst/>
      </dsp:spPr>
      <dsp:style>
        <a:lnRef idx="1">
          <a:schemeClr val="accent6"/>
        </a:lnRef>
        <a:fillRef idx="3">
          <a:schemeClr val="accent6"/>
        </a:fillRef>
        <a:effectRef idx="2">
          <a:schemeClr val="accent6"/>
        </a:effectRef>
        <a:fontRef idx="minor">
          <a:schemeClr val="lt1"/>
        </a:fontRef>
      </dsp:style>
    </dsp:sp>
    <dsp:sp modelId="{4995D055-2FE7-49A2-A0E1-CD8E42E50752}">
      <dsp:nvSpPr>
        <dsp:cNvPr id="0" name=""/>
        <dsp:cNvSpPr/>
      </dsp:nvSpPr>
      <dsp:spPr>
        <a:xfrm>
          <a:off x="800969" y="2719499"/>
          <a:ext cx="4320905" cy="544091"/>
        </a:xfrm>
        <a:prstGeom prst="rect">
          <a:avLst/>
        </a:prstGeom>
        <a:solidFill>
          <a:schemeClr val="bg2"/>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431872" tIns="40640" rIns="40640" bIns="40640" numCol="1" spcCol="1270" anchor="ctr" anchorCtr="0">
          <a:noAutofit/>
        </a:bodyPr>
        <a:lstStyle/>
        <a:p>
          <a:pPr lvl="0" algn="l" defTabSz="711200">
            <a:lnSpc>
              <a:spcPct val="90000"/>
            </a:lnSpc>
            <a:spcBef>
              <a:spcPct val="0"/>
            </a:spcBef>
            <a:spcAft>
              <a:spcPct val="35000"/>
            </a:spcAft>
          </a:pPr>
          <a:r>
            <a:rPr lang="tr-TR" sz="1600" kern="1200" dirty="0"/>
            <a:t>Belirli etken maddeleri taşıyabilirler</a:t>
          </a:r>
        </a:p>
      </dsp:txBody>
      <dsp:txXfrm>
        <a:off x="800969" y="2719499"/>
        <a:ext cx="4320905" cy="544091"/>
      </dsp:txXfrm>
    </dsp:sp>
    <dsp:sp modelId="{10AD8FC1-B34F-42F0-97B0-C2593A4AAA87}">
      <dsp:nvSpPr>
        <dsp:cNvPr id="0" name=""/>
        <dsp:cNvSpPr/>
      </dsp:nvSpPr>
      <dsp:spPr>
        <a:xfrm>
          <a:off x="460912" y="2651487"/>
          <a:ext cx="680114" cy="680114"/>
        </a:xfrm>
        <a:prstGeom prst="ellipse">
          <a:avLst/>
        </a:prstGeom>
        <a:solidFill>
          <a:schemeClr val="bg2"/>
        </a:solidFill>
        <a:ln w="6350" cap="flat" cmpd="sng" algn="ctr">
          <a:solidFill>
            <a:schemeClr val="accent6"/>
          </a:solidFill>
          <a:prstDash val="solid"/>
          <a:miter lim="800000"/>
        </a:ln>
        <a:effectLst/>
      </dsp:spPr>
      <dsp:style>
        <a:lnRef idx="1">
          <a:schemeClr val="accent6"/>
        </a:lnRef>
        <a:fillRef idx="3">
          <a:schemeClr val="accent6"/>
        </a:fillRef>
        <a:effectRef idx="2">
          <a:schemeClr val="accent6"/>
        </a:effectRef>
        <a:fontRef idx="minor">
          <a:schemeClr val="lt1"/>
        </a:fontRef>
      </dsp:style>
    </dsp:sp>
    <dsp:sp modelId="{E1A40EDB-096F-4B95-AA38-E20951672D50}">
      <dsp:nvSpPr>
        <dsp:cNvPr id="0" name=""/>
        <dsp:cNvSpPr/>
      </dsp:nvSpPr>
      <dsp:spPr>
        <a:xfrm>
          <a:off x="411090" y="3535375"/>
          <a:ext cx="4710785" cy="544091"/>
        </a:xfrm>
        <a:prstGeom prst="rect">
          <a:avLst/>
        </a:prstGeom>
        <a:solidFill>
          <a:schemeClr val="bg2"/>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431872" tIns="40640" rIns="40640" bIns="40640" numCol="1" spcCol="1270" anchor="ctr" anchorCtr="0">
          <a:noAutofit/>
        </a:bodyPr>
        <a:lstStyle/>
        <a:p>
          <a:pPr lvl="0" algn="l" defTabSz="711200">
            <a:lnSpc>
              <a:spcPct val="90000"/>
            </a:lnSpc>
            <a:spcBef>
              <a:spcPct val="0"/>
            </a:spcBef>
            <a:spcAft>
              <a:spcPct val="35000"/>
            </a:spcAft>
          </a:pPr>
          <a:r>
            <a:rPr lang="es-ES" sz="1600" kern="1200" dirty="0"/>
            <a:t>İçerdikleri hidrofilik ve hidrofobik bölgeler nedeni ile suda ve yağda eriyen molekülleri taşıyabil</a:t>
          </a:r>
          <a:r>
            <a:rPr lang="tr-TR" sz="1600" kern="1200" dirty="0" err="1"/>
            <a:t>irler</a:t>
          </a:r>
          <a:r>
            <a:rPr lang="tr-TR" sz="1600" kern="1200" dirty="0"/>
            <a:t>.</a:t>
          </a:r>
        </a:p>
      </dsp:txBody>
      <dsp:txXfrm>
        <a:off x="411090" y="3535375"/>
        <a:ext cx="4710785" cy="544091"/>
      </dsp:txXfrm>
    </dsp:sp>
    <dsp:sp modelId="{FDB37ADA-0C43-441F-A172-44E9C6127A6C}">
      <dsp:nvSpPr>
        <dsp:cNvPr id="0" name=""/>
        <dsp:cNvSpPr/>
      </dsp:nvSpPr>
      <dsp:spPr>
        <a:xfrm>
          <a:off x="71032" y="3467363"/>
          <a:ext cx="680114" cy="680114"/>
        </a:xfrm>
        <a:prstGeom prst="ellipse">
          <a:avLst/>
        </a:prstGeom>
        <a:solidFill>
          <a:schemeClr val="bg2"/>
        </a:solidFill>
        <a:ln w="6350" cap="flat" cmpd="sng" algn="ctr">
          <a:solidFill>
            <a:schemeClr val="accent6"/>
          </a:solidFill>
          <a:prstDash val="solid"/>
          <a:miter lim="800000"/>
        </a:ln>
        <a:effectLst/>
      </dsp:spPr>
      <dsp:style>
        <a:lnRef idx="1">
          <a:schemeClr val="accent6"/>
        </a:lnRef>
        <a:fillRef idx="3">
          <a:schemeClr val="accent6"/>
        </a:fillRef>
        <a:effectRef idx="2">
          <a:schemeClr val="accent6"/>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32F394C-EC6F-4D8A-B687-DB9E62F8BAC9}" type="datetimeFigureOut">
              <a:rPr lang="tr-TR" smtClean="0"/>
              <a:t>11.3.2022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55330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2F394C-EC6F-4D8A-B687-DB9E62F8BAC9}" type="datetimeFigureOut">
              <a:rPr lang="tr-TR" smtClean="0"/>
              <a:t>11.3.2022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219535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2F394C-EC6F-4D8A-B687-DB9E62F8BAC9}" type="datetimeFigureOut">
              <a:rPr lang="tr-TR" smtClean="0"/>
              <a:t>11.3.2022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410823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2F394C-EC6F-4D8A-B687-DB9E62F8BAC9}" type="datetimeFigureOut">
              <a:rPr lang="tr-TR" smtClean="0"/>
              <a:t>11.3.2022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50763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32F394C-EC6F-4D8A-B687-DB9E62F8BAC9}" type="datetimeFigureOut">
              <a:rPr lang="tr-TR" smtClean="0"/>
              <a:t>11.3.2022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77496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32F394C-EC6F-4D8A-B687-DB9E62F8BAC9}" type="datetimeFigureOut">
              <a:rPr lang="tr-TR" smtClean="0"/>
              <a:t>11.3.2022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272241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32F394C-EC6F-4D8A-B687-DB9E62F8BAC9}" type="datetimeFigureOut">
              <a:rPr lang="tr-TR" smtClean="0"/>
              <a:t>11.3.2022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208442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32F394C-EC6F-4D8A-B687-DB9E62F8BAC9}" type="datetimeFigureOut">
              <a:rPr lang="tr-TR" smtClean="0"/>
              <a:t>11.3.2022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62224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32F394C-EC6F-4D8A-B687-DB9E62F8BAC9}" type="datetimeFigureOut">
              <a:rPr lang="tr-TR" smtClean="0"/>
              <a:t>11.3.2022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96170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32F394C-EC6F-4D8A-B687-DB9E62F8BAC9}" type="datetimeFigureOut">
              <a:rPr lang="tr-TR" smtClean="0"/>
              <a:t>11.3.2022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393089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32F394C-EC6F-4D8A-B687-DB9E62F8BAC9}" type="datetimeFigureOut">
              <a:rPr lang="tr-TR" smtClean="0"/>
              <a:t>11.3.2022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6E3584-78F9-436F-839A-8AF81C7087CC}" type="slidenum">
              <a:rPr lang="tr-TR" smtClean="0"/>
              <a:t>‹#›</a:t>
            </a:fld>
            <a:endParaRPr lang="tr-TR"/>
          </a:p>
        </p:txBody>
      </p:sp>
    </p:spTree>
    <p:extLst>
      <p:ext uri="{BB962C8B-B14F-4D97-AF65-F5344CB8AC3E}">
        <p14:creationId xmlns:p14="http://schemas.microsoft.com/office/powerpoint/2010/main" val="389112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F394C-EC6F-4D8A-B687-DB9E62F8BAC9}" type="datetimeFigureOut">
              <a:rPr lang="tr-TR" smtClean="0"/>
              <a:t>11.3.2022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E3584-78F9-436F-839A-8AF81C7087CC}" type="slidenum">
              <a:rPr lang="tr-TR" smtClean="0"/>
              <a:t>‹#›</a:t>
            </a:fld>
            <a:endParaRPr lang="tr-TR"/>
          </a:p>
        </p:txBody>
      </p:sp>
    </p:spTree>
    <p:extLst>
      <p:ext uri="{BB962C8B-B14F-4D97-AF65-F5344CB8AC3E}">
        <p14:creationId xmlns:p14="http://schemas.microsoft.com/office/powerpoint/2010/main" val="3318004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C:\Users\Extreme\Desktop\akslogo-.png"/>
          <p:cNvPicPr>
            <a:picLocks noChangeAspect="1" noChangeArrowheads="1"/>
          </p:cNvPicPr>
          <p:nvPr/>
        </p:nvPicPr>
        <p:blipFill>
          <a:blip r:embed="rId2">
            <a:extLst>
              <a:ext uri="{28A0092B-C50C-407E-A947-70E740481C1C}">
                <a14:useLocalDpi xmlns:a14="http://schemas.microsoft.com/office/drawing/2010/main" val="0"/>
              </a:ext>
            </a:extLst>
          </a:blip>
          <a:srcRect r="74542"/>
          <a:stretch>
            <a:fillRect/>
          </a:stretch>
        </p:blipFill>
        <p:spPr bwMode="auto">
          <a:xfrm>
            <a:off x="9453564" y="6429375"/>
            <a:ext cx="3952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11 Metin kutusu"/>
          <p:cNvSpPr txBox="1">
            <a:spLocks noChangeArrowheads="1"/>
          </p:cNvSpPr>
          <p:nvPr/>
        </p:nvSpPr>
        <p:spPr bwMode="auto">
          <a:xfrm>
            <a:off x="1282890" y="303530"/>
            <a:ext cx="955343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buNone/>
            </a:pPr>
            <a:r>
              <a:rPr lang="tr-TR" sz="4000" dirty="0"/>
              <a:t>H.A. INTENSE MOISTURIZER SERUM </a:t>
            </a:r>
            <a:endParaRPr lang="tr-TR" sz="4000" b="1" dirty="0">
              <a:solidFill>
                <a:schemeClr val="bg1">
                  <a:lumMod val="65000"/>
                </a:schemeClr>
              </a:solidFill>
            </a:endParaRPr>
          </a:p>
        </p:txBody>
      </p:sp>
      <p:sp>
        <p:nvSpPr>
          <p:cNvPr id="14" name="İçerik Yer Tutucusu 2"/>
          <p:cNvSpPr txBox="1">
            <a:spLocks/>
          </p:cNvSpPr>
          <p:nvPr/>
        </p:nvSpPr>
        <p:spPr>
          <a:xfrm>
            <a:off x="6275388" y="1897038"/>
            <a:ext cx="4392612" cy="3562065"/>
          </a:xfrm>
          <a:prstGeom prst="rect">
            <a:avLst/>
          </a:prstGeom>
        </p:spPr>
        <p:txBody>
          <a:bodyPr>
            <a:normAutofit/>
          </a:bodyPr>
          <a:lstStyle/>
          <a:p>
            <a:pPr marL="361188" indent="-342900">
              <a:buFont typeface="Wingdings" panose="05000000000000000000" pitchFamily="2" charset="2"/>
              <a:buChar char="ü"/>
            </a:pPr>
            <a:r>
              <a:rPr lang="tr-TR" sz="2000" dirty="0" smtClean="0"/>
              <a:t>5 farklı molekül HA </a:t>
            </a:r>
          </a:p>
          <a:p>
            <a:pPr marL="361188" indent="-342900">
              <a:buFont typeface="Wingdings" panose="05000000000000000000" pitchFamily="2" charset="2"/>
              <a:buChar char="ü"/>
            </a:pPr>
            <a:endParaRPr lang="tr-TR" sz="2000" dirty="0"/>
          </a:p>
          <a:p>
            <a:pPr marL="361188" indent="-342900">
              <a:buFont typeface="Wingdings" panose="05000000000000000000" pitchFamily="2" charset="2"/>
              <a:buChar char="ü"/>
            </a:pPr>
            <a:r>
              <a:rPr lang="tr-TR" sz="2000" dirty="0" err="1" smtClean="0"/>
              <a:t>Saccharide</a:t>
            </a:r>
            <a:r>
              <a:rPr lang="tr-TR" sz="2000" dirty="0" smtClean="0"/>
              <a:t> </a:t>
            </a:r>
            <a:r>
              <a:rPr lang="tr-TR" sz="2000" dirty="0" err="1" smtClean="0"/>
              <a:t>Isomerate</a:t>
            </a:r>
            <a:endParaRPr lang="tr-TR" sz="2000" dirty="0" smtClean="0"/>
          </a:p>
          <a:p>
            <a:pPr marL="18288"/>
            <a:r>
              <a:rPr lang="tr-TR" sz="2000" dirty="0" smtClean="0"/>
              <a:t> </a:t>
            </a:r>
          </a:p>
          <a:p>
            <a:pPr marL="361188" indent="-342900">
              <a:buFont typeface="Wingdings" panose="05000000000000000000" pitchFamily="2" charset="2"/>
              <a:buChar char="ü"/>
            </a:pPr>
            <a:r>
              <a:rPr lang="tr-TR" sz="2000" dirty="0" err="1" smtClean="0"/>
              <a:t>Oryza</a:t>
            </a:r>
            <a:r>
              <a:rPr lang="tr-TR" sz="2000" dirty="0" smtClean="0"/>
              <a:t> </a:t>
            </a:r>
            <a:r>
              <a:rPr lang="tr-TR" sz="2000" dirty="0" err="1" smtClean="0"/>
              <a:t>sativa</a:t>
            </a:r>
            <a:r>
              <a:rPr lang="tr-TR" sz="2000" dirty="0" smtClean="0"/>
              <a:t> </a:t>
            </a:r>
            <a:r>
              <a:rPr lang="tr-TR" sz="2000" dirty="0" err="1" smtClean="0"/>
              <a:t>Callus</a:t>
            </a:r>
            <a:r>
              <a:rPr lang="tr-TR" sz="2000" dirty="0" smtClean="0"/>
              <a:t> </a:t>
            </a:r>
            <a:r>
              <a:rPr lang="tr-TR" sz="2000" dirty="0" err="1" smtClean="0"/>
              <a:t>Culture</a:t>
            </a:r>
            <a:r>
              <a:rPr lang="tr-TR" sz="2000" dirty="0" smtClean="0"/>
              <a:t> </a:t>
            </a:r>
            <a:r>
              <a:rPr lang="tr-TR" sz="2000" dirty="0" err="1" smtClean="0"/>
              <a:t>Extract</a:t>
            </a:r>
            <a:r>
              <a:rPr lang="tr-TR" sz="2000" dirty="0" smtClean="0"/>
              <a:t> :</a:t>
            </a:r>
          </a:p>
          <a:p>
            <a:pPr marL="361188" indent="-342900">
              <a:buFont typeface="Wingdings" panose="05000000000000000000" pitchFamily="2" charset="2"/>
              <a:buChar char="ü"/>
            </a:pPr>
            <a:endParaRPr lang="tr-TR" sz="2000" dirty="0"/>
          </a:p>
          <a:p>
            <a:pPr marL="361188" indent="-342900">
              <a:buFont typeface="Wingdings" panose="05000000000000000000" pitchFamily="2" charset="2"/>
              <a:buChar char="ü"/>
            </a:pPr>
            <a:r>
              <a:rPr lang="tr-TR" sz="2000" dirty="0" err="1" smtClean="0"/>
              <a:t>Arctostaphylos</a:t>
            </a:r>
            <a:r>
              <a:rPr lang="tr-TR" sz="2000" dirty="0" smtClean="0"/>
              <a:t> </a:t>
            </a:r>
            <a:r>
              <a:rPr lang="tr-TR" sz="2000" dirty="0" err="1" smtClean="0"/>
              <a:t>Uva</a:t>
            </a:r>
            <a:r>
              <a:rPr lang="tr-TR" sz="2000" dirty="0" smtClean="0"/>
              <a:t> </a:t>
            </a:r>
            <a:r>
              <a:rPr lang="tr-TR" sz="2000" dirty="0" err="1" smtClean="0"/>
              <a:t>Ursi</a:t>
            </a:r>
            <a:r>
              <a:rPr lang="tr-TR" sz="2000" dirty="0" smtClean="0"/>
              <a:t> </a:t>
            </a:r>
            <a:r>
              <a:rPr lang="tr-TR" sz="2000" dirty="0" err="1" smtClean="0"/>
              <a:t>Leaf</a:t>
            </a:r>
            <a:r>
              <a:rPr lang="tr-TR" sz="2000" dirty="0" smtClean="0"/>
              <a:t> </a:t>
            </a:r>
            <a:r>
              <a:rPr lang="tr-TR" sz="2000" dirty="0" err="1" smtClean="0"/>
              <a:t>Extract</a:t>
            </a:r>
            <a:r>
              <a:rPr lang="tr-TR" sz="2000" dirty="0" smtClean="0"/>
              <a:t>:</a:t>
            </a:r>
          </a:p>
          <a:p>
            <a:pPr marL="361188" indent="-342900">
              <a:buFont typeface="Wingdings" panose="05000000000000000000" pitchFamily="2" charset="2"/>
              <a:buChar char="ü"/>
            </a:pPr>
            <a:endParaRPr lang="tr-TR" sz="2000" dirty="0" smtClean="0"/>
          </a:p>
          <a:p>
            <a:pPr marL="361188" indent="-342900">
              <a:buFont typeface="Wingdings" panose="05000000000000000000" pitchFamily="2" charset="2"/>
              <a:buChar char="ü"/>
            </a:pPr>
            <a:r>
              <a:rPr lang="tr-TR" sz="2000" dirty="0" err="1" smtClean="0"/>
              <a:t>Ethyl</a:t>
            </a:r>
            <a:r>
              <a:rPr lang="tr-TR" sz="2000" dirty="0" smtClean="0"/>
              <a:t> </a:t>
            </a:r>
            <a:r>
              <a:rPr lang="tr-TR" sz="2000" dirty="0" err="1" smtClean="0"/>
              <a:t>Ascorbic</a:t>
            </a:r>
            <a:r>
              <a:rPr lang="tr-TR" sz="2000" dirty="0" smtClean="0"/>
              <a:t> Acid : C </a:t>
            </a:r>
            <a:r>
              <a:rPr lang="tr-TR" sz="2000" dirty="0" err="1" smtClean="0"/>
              <a:t>vit</a:t>
            </a:r>
            <a:r>
              <a:rPr lang="tr-TR" sz="2000" dirty="0" smtClean="0"/>
              <a:t> stabil formu </a:t>
            </a:r>
            <a:endParaRPr lang="tr-TR" sz="1900" b="1" dirty="0">
              <a:latin typeface="+mj-lt"/>
              <a:cs typeface="Avant Garde Book BT"/>
            </a:endParaRPr>
          </a:p>
          <a:p>
            <a:pPr>
              <a:spcBef>
                <a:spcPct val="20000"/>
              </a:spcBef>
              <a:defRPr/>
            </a:pPr>
            <a:endParaRPr lang="tr-TR" sz="1900" b="1" dirty="0">
              <a:latin typeface="+mj-lt"/>
              <a:cs typeface="Avant Garde Book BT"/>
            </a:endParaRPr>
          </a:p>
          <a:p>
            <a:pPr marL="342900" indent="-342900">
              <a:spcBef>
                <a:spcPct val="20000"/>
              </a:spcBef>
              <a:buFont typeface="Arial" pitchFamily="34" charset="0"/>
              <a:buChar char="•"/>
              <a:defRPr/>
            </a:pPr>
            <a:endParaRPr lang="tr-TR" sz="3600" dirty="0">
              <a:latin typeface="Avant Garde Book BT"/>
              <a:cs typeface="Avant Garde Book BT"/>
            </a:endParaRP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621" y="1665993"/>
            <a:ext cx="4428699" cy="4428699"/>
          </a:xfrm>
          <a:prstGeom prst="rect">
            <a:avLst/>
          </a:prstGeom>
        </p:spPr>
      </p:pic>
    </p:spTree>
    <p:extLst>
      <p:ext uri="{BB962C8B-B14F-4D97-AF65-F5344CB8AC3E}">
        <p14:creationId xmlns:p14="http://schemas.microsoft.com/office/powerpoint/2010/main" val="2146455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62000" y="387316"/>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Camellia</a:t>
            </a:r>
            <a:r>
              <a:rPr lang="tr-TR" sz="4000" dirty="0"/>
              <a:t> </a:t>
            </a:r>
            <a:r>
              <a:rPr lang="tr-TR" sz="4000" dirty="0" err="1"/>
              <a:t>Sinensis</a:t>
            </a:r>
            <a:r>
              <a:rPr lang="tr-TR" sz="4000" dirty="0"/>
              <a:t> </a:t>
            </a:r>
            <a:r>
              <a:rPr lang="tr-TR" sz="4000" dirty="0" err="1"/>
              <a:t>Leaf</a:t>
            </a:r>
            <a:r>
              <a:rPr lang="tr-TR" sz="4000" dirty="0"/>
              <a:t> </a:t>
            </a:r>
            <a:r>
              <a:rPr lang="tr-TR" sz="4000" dirty="0" err="1"/>
              <a:t>Extrac</a:t>
            </a:r>
            <a:endParaRPr lang="tr-TR" sz="4000" b="1" dirty="0">
              <a:cs typeface="Avant Garde Book BT"/>
            </a:endParaRPr>
          </a:p>
        </p:txBody>
      </p:sp>
      <p:sp>
        <p:nvSpPr>
          <p:cNvPr id="8" name="İçerik Yer Tutucusu 2"/>
          <p:cNvSpPr txBox="1">
            <a:spLocks/>
          </p:cNvSpPr>
          <p:nvPr/>
        </p:nvSpPr>
        <p:spPr>
          <a:xfrm>
            <a:off x="759724" y="1393113"/>
            <a:ext cx="10515600" cy="7632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2400" dirty="0" smtClean="0"/>
              <a:t>Güçlü bir antioksidandır. cildi aydınlatır, zararlı çevresel etkenler ve ultraviyole ışınlarından korur. Taze bir canlılık verir ve cildin elastikiyetini korur.</a:t>
            </a:r>
            <a:endParaRPr lang="tr-TR" sz="2400" dirty="0"/>
          </a:p>
        </p:txBody>
      </p:sp>
      <p:sp>
        <p:nvSpPr>
          <p:cNvPr id="9" name="İçerik Yer Tutucusu 2"/>
          <p:cNvSpPr>
            <a:spLocks noGrp="1"/>
          </p:cNvSpPr>
          <p:nvPr>
            <p:ph idx="1"/>
          </p:nvPr>
        </p:nvSpPr>
        <p:spPr>
          <a:xfrm>
            <a:off x="759724" y="3162143"/>
            <a:ext cx="10515600" cy="1420323"/>
          </a:xfrm>
        </p:spPr>
        <p:txBody>
          <a:bodyPr>
            <a:normAutofit/>
          </a:bodyPr>
          <a:lstStyle/>
          <a:p>
            <a:pPr marL="0" indent="0">
              <a:spcBef>
                <a:spcPct val="20000"/>
              </a:spcBef>
              <a:buNone/>
              <a:defRPr/>
            </a:pPr>
            <a:r>
              <a:rPr lang="tr-TR" sz="2400" dirty="0"/>
              <a:t>Cildinizin bir </a:t>
            </a:r>
            <a:r>
              <a:rPr lang="tr-TR" sz="2400" dirty="0" err="1"/>
              <a:t>seramid</a:t>
            </a:r>
            <a:r>
              <a:rPr lang="tr-TR" sz="2400" dirty="0"/>
              <a:t> (lipit) bariyeri geliştirmesine yardımcı olur ve bu da cildin nemi tutmasını sağlar. Yağ bezlerinin ürettiği yağ miktarını düzenlemeye ve aşırı </a:t>
            </a:r>
            <a:r>
              <a:rPr lang="tr-TR" sz="2400" dirty="0" err="1"/>
              <a:t>sebum</a:t>
            </a:r>
            <a:r>
              <a:rPr lang="tr-TR" sz="2400" dirty="0"/>
              <a:t> üretilmesini önlemeye yardımcı olur. İnce çizgiler ve kırışıklıkların önlenmesine yardımcı olur</a:t>
            </a:r>
          </a:p>
        </p:txBody>
      </p:sp>
      <p:sp>
        <p:nvSpPr>
          <p:cNvPr id="10" name="Unvan 1"/>
          <p:cNvSpPr txBox="1">
            <a:spLocks/>
          </p:cNvSpPr>
          <p:nvPr/>
        </p:nvSpPr>
        <p:spPr>
          <a:xfrm>
            <a:off x="759724" y="2156346"/>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smtClean="0"/>
              <a:t>Ceramide 3</a:t>
            </a:r>
            <a:endParaRPr lang="tr-TR" sz="4000" b="1" dirty="0">
              <a:cs typeface="Avant Garde Book BT"/>
            </a:endParaRPr>
          </a:p>
        </p:txBody>
      </p:sp>
      <p:sp>
        <p:nvSpPr>
          <p:cNvPr id="11" name="İçerik Yer Tutucusu 2"/>
          <p:cNvSpPr txBox="1">
            <a:spLocks/>
          </p:cNvSpPr>
          <p:nvPr/>
        </p:nvSpPr>
        <p:spPr>
          <a:xfrm>
            <a:off x="759724" y="5466980"/>
            <a:ext cx="10515600" cy="8195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C</a:t>
            </a:r>
            <a:r>
              <a:rPr lang="tr-TR" sz="2400" dirty="0" smtClean="0"/>
              <a:t>ildin doğal nemlendirme faktörlerine benzer yapıdadır. Yüksek nemlendirme özelliği nedeniyle cilde uygulandıktan sonra 72 saat boyunca etkisi devam eder.</a:t>
            </a:r>
            <a:endParaRPr lang="tr-TR" sz="2400" dirty="0"/>
          </a:p>
        </p:txBody>
      </p:sp>
      <p:sp>
        <p:nvSpPr>
          <p:cNvPr id="12" name="Unvan 1"/>
          <p:cNvSpPr txBox="1">
            <a:spLocks/>
          </p:cNvSpPr>
          <p:nvPr/>
        </p:nvSpPr>
        <p:spPr>
          <a:xfrm>
            <a:off x="759724" y="4511553"/>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t>Pentavitin</a:t>
            </a:r>
            <a:endParaRPr lang="tr-TR" sz="4000" b="1" dirty="0">
              <a:cs typeface="Avant Garde Book BT"/>
            </a:endParaRPr>
          </a:p>
        </p:txBody>
      </p:sp>
    </p:spTree>
    <p:extLst>
      <p:ext uri="{BB962C8B-B14F-4D97-AF65-F5344CB8AC3E}">
        <p14:creationId xmlns:p14="http://schemas.microsoft.com/office/powerpoint/2010/main" val="617402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C:\Users\Extreme\Desktop\akslogo-.png"/>
          <p:cNvPicPr>
            <a:picLocks noChangeAspect="1" noChangeArrowheads="1"/>
          </p:cNvPicPr>
          <p:nvPr/>
        </p:nvPicPr>
        <p:blipFill>
          <a:blip r:embed="rId2">
            <a:extLst>
              <a:ext uri="{28A0092B-C50C-407E-A947-70E740481C1C}">
                <a14:useLocalDpi xmlns:a14="http://schemas.microsoft.com/office/drawing/2010/main" val="0"/>
              </a:ext>
            </a:extLst>
          </a:blip>
          <a:srcRect r="74542"/>
          <a:stretch>
            <a:fillRect/>
          </a:stretch>
        </p:blipFill>
        <p:spPr bwMode="auto">
          <a:xfrm>
            <a:off x="9453564" y="6429375"/>
            <a:ext cx="3952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11 Metin kutusu"/>
          <p:cNvSpPr txBox="1">
            <a:spLocks noChangeArrowheads="1"/>
          </p:cNvSpPr>
          <p:nvPr/>
        </p:nvSpPr>
        <p:spPr bwMode="auto">
          <a:xfrm>
            <a:off x="1282890" y="303530"/>
            <a:ext cx="955343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buNone/>
            </a:pPr>
            <a:r>
              <a:rPr lang="en-US" sz="4000" dirty="0"/>
              <a:t>MINEADERM SMOOTH AHA BHA TONER</a:t>
            </a:r>
            <a:endParaRPr lang="tr-TR" sz="4000" b="1" dirty="0">
              <a:solidFill>
                <a:schemeClr val="bg1">
                  <a:lumMod val="65000"/>
                </a:schemeClr>
              </a:solidFill>
            </a:endParaRPr>
          </a:p>
        </p:txBody>
      </p:sp>
      <p:sp>
        <p:nvSpPr>
          <p:cNvPr id="14" name="İçerik Yer Tutucusu 2"/>
          <p:cNvSpPr txBox="1">
            <a:spLocks/>
          </p:cNvSpPr>
          <p:nvPr/>
        </p:nvSpPr>
        <p:spPr>
          <a:xfrm>
            <a:off x="1282890" y="2405574"/>
            <a:ext cx="4752150" cy="3793583"/>
          </a:xfrm>
          <a:prstGeom prst="rect">
            <a:avLst/>
          </a:prstGeom>
        </p:spPr>
        <p:txBody>
          <a:bodyPr>
            <a:normAutofit/>
          </a:bodyPr>
          <a:lstStyle/>
          <a:p>
            <a:pPr marL="342900" indent="-342900">
              <a:spcBef>
                <a:spcPct val="20000"/>
              </a:spcBef>
              <a:buFont typeface="Wingdings" panose="05000000000000000000" pitchFamily="2" charset="2"/>
              <a:buChar char="Ø"/>
              <a:defRPr/>
            </a:pPr>
            <a:r>
              <a:rPr lang="tr-TR" sz="2400" dirty="0" err="1"/>
              <a:t>Glycolic</a:t>
            </a:r>
            <a:r>
              <a:rPr lang="tr-TR" sz="2400" dirty="0"/>
              <a:t> Acid </a:t>
            </a:r>
          </a:p>
          <a:p>
            <a:pPr marL="342900" indent="-342900">
              <a:spcBef>
                <a:spcPct val="20000"/>
              </a:spcBef>
              <a:buFont typeface="Wingdings" panose="05000000000000000000" pitchFamily="2" charset="2"/>
              <a:buChar char="Ø"/>
              <a:defRPr/>
            </a:pPr>
            <a:r>
              <a:rPr lang="tr-TR" sz="2400" dirty="0" err="1" smtClean="0"/>
              <a:t>Salicylic</a:t>
            </a:r>
            <a:r>
              <a:rPr lang="tr-TR" sz="2400" dirty="0" smtClean="0"/>
              <a:t> </a:t>
            </a:r>
            <a:r>
              <a:rPr lang="tr-TR" sz="2400" dirty="0"/>
              <a:t>Acid </a:t>
            </a:r>
            <a:endParaRPr lang="tr-TR" sz="2400" dirty="0" smtClean="0"/>
          </a:p>
          <a:p>
            <a:pPr marL="342900" indent="-342900">
              <a:spcBef>
                <a:spcPct val="20000"/>
              </a:spcBef>
              <a:buFont typeface="Wingdings" panose="05000000000000000000" pitchFamily="2" charset="2"/>
              <a:buChar char="Ø"/>
              <a:defRPr/>
            </a:pPr>
            <a:r>
              <a:rPr lang="tr-TR" sz="2400" dirty="0" err="1" smtClean="0"/>
              <a:t>Lactic</a:t>
            </a:r>
            <a:r>
              <a:rPr lang="tr-TR" sz="2400" dirty="0" smtClean="0"/>
              <a:t> </a:t>
            </a:r>
            <a:r>
              <a:rPr lang="tr-TR" sz="2400" dirty="0"/>
              <a:t>Acid </a:t>
            </a:r>
            <a:endParaRPr lang="tr-TR" sz="2400" dirty="0" smtClean="0"/>
          </a:p>
          <a:p>
            <a:pPr marL="342900" indent="-342900">
              <a:spcBef>
                <a:spcPct val="20000"/>
              </a:spcBef>
              <a:buFont typeface="Wingdings" panose="05000000000000000000" pitchFamily="2" charset="2"/>
              <a:buChar char="Ø"/>
              <a:defRPr/>
            </a:pPr>
            <a:r>
              <a:rPr lang="tr-TR" sz="2400" dirty="0" err="1" smtClean="0"/>
              <a:t>Tartaric</a:t>
            </a:r>
            <a:r>
              <a:rPr lang="tr-TR" sz="2400" dirty="0" smtClean="0"/>
              <a:t> </a:t>
            </a:r>
            <a:r>
              <a:rPr lang="tr-TR" sz="2400" dirty="0"/>
              <a:t>Acid </a:t>
            </a:r>
            <a:endParaRPr lang="tr-TR" sz="2400" dirty="0" smtClean="0"/>
          </a:p>
          <a:p>
            <a:pPr marL="342900" indent="-342900">
              <a:spcBef>
                <a:spcPct val="20000"/>
              </a:spcBef>
              <a:buFont typeface="Wingdings" panose="05000000000000000000" pitchFamily="2" charset="2"/>
              <a:buChar char="Ø"/>
              <a:defRPr/>
            </a:pPr>
            <a:r>
              <a:rPr lang="tr-TR" sz="2400" dirty="0" err="1" smtClean="0"/>
              <a:t>Malic</a:t>
            </a:r>
            <a:r>
              <a:rPr lang="tr-TR" sz="2400" dirty="0" smtClean="0"/>
              <a:t> Acid</a:t>
            </a:r>
          </a:p>
          <a:p>
            <a:pPr marL="342900" indent="-342900">
              <a:spcBef>
                <a:spcPct val="20000"/>
              </a:spcBef>
              <a:buFont typeface="Wingdings" panose="05000000000000000000" pitchFamily="2" charset="2"/>
              <a:buChar char="Ø"/>
              <a:defRPr/>
            </a:pPr>
            <a:r>
              <a:rPr lang="tr-TR" sz="2400" dirty="0" err="1" smtClean="0"/>
              <a:t>Pyrus</a:t>
            </a:r>
            <a:r>
              <a:rPr lang="tr-TR" sz="2400" dirty="0" smtClean="0"/>
              <a:t> </a:t>
            </a:r>
            <a:r>
              <a:rPr lang="tr-TR" sz="2400" dirty="0" err="1"/>
              <a:t>Malus</a:t>
            </a:r>
            <a:r>
              <a:rPr lang="tr-TR" sz="2400" dirty="0"/>
              <a:t> </a:t>
            </a:r>
            <a:r>
              <a:rPr lang="tr-TR" sz="2400" dirty="0" err="1"/>
              <a:t>Fruit</a:t>
            </a:r>
            <a:r>
              <a:rPr lang="tr-TR" sz="2400" dirty="0"/>
              <a:t> </a:t>
            </a:r>
            <a:r>
              <a:rPr lang="tr-TR" sz="2400" dirty="0" err="1"/>
              <a:t>Extract</a:t>
            </a:r>
            <a:r>
              <a:rPr lang="tr-TR" sz="2400" dirty="0"/>
              <a:t> </a:t>
            </a:r>
            <a:endParaRPr lang="tr-TR" sz="2400" dirty="0" smtClean="0"/>
          </a:p>
        </p:txBody>
      </p:sp>
      <p:sp>
        <p:nvSpPr>
          <p:cNvPr id="6" name="İçerik Yer Tutucusu 2"/>
          <p:cNvSpPr txBox="1">
            <a:spLocks/>
          </p:cNvSpPr>
          <p:nvPr/>
        </p:nvSpPr>
        <p:spPr>
          <a:xfrm>
            <a:off x="6161649" y="2405575"/>
            <a:ext cx="5118297" cy="3781862"/>
          </a:xfrm>
          <a:prstGeom prst="rect">
            <a:avLst/>
          </a:prstGeom>
        </p:spPr>
        <p:txBody>
          <a:bodyPr>
            <a:normAutofit/>
          </a:bodyPr>
          <a:lstStyle/>
          <a:p>
            <a:pPr marL="342900" indent="-342900">
              <a:spcBef>
                <a:spcPct val="20000"/>
              </a:spcBef>
              <a:buFont typeface="Wingdings" panose="05000000000000000000" pitchFamily="2" charset="2"/>
              <a:buChar char="Ø"/>
              <a:defRPr/>
            </a:pPr>
            <a:r>
              <a:rPr lang="tr-TR" sz="2400" dirty="0" err="1" smtClean="0"/>
              <a:t>Vitis</a:t>
            </a:r>
            <a:r>
              <a:rPr lang="tr-TR" sz="2400" dirty="0" smtClean="0"/>
              <a:t> </a:t>
            </a:r>
            <a:r>
              <a:rPr lang="tr-TR" sz="2400" dirty="0" err="1"/>
              <a:t>Vinifera</a:t>
            </a:r>
            <a:r>
              <a:rPr lang="tr-TR" sz="2400" dirty="0"/>
              <a:t> </a:t>
            </a:r>
            <a:r>
              <a:rPr lang="tr-TR" sz="2400" dirty="0" err="1"/>
              <a:t>Leaf</a:t>
            </a:r>
            <a:r>
              <a:rPr lang="tr-TR" sz="2400" dirty="0"/>
              <a:t> </a:t>
            </a:r>
            <a:r>
              <a:rPr lang="tr-TR" sz="2400" dirty="0" err="1"/>
              <a:t>Extract</a:t>
            </a:r>
            <a:r>
              <a:rPr lang="tr-TR" sz="2400" dirty="0"/>
              <a:t> </a:t>
            </a:r>
            <a:endParaRPr lang="tr-TR" sz="2400" dirty="0" smtClean="0"/>
          </a:p>
          <a:p>
            <a:pPr marL="342900" indent="-342900">
              <a:spcBef>
                <a:spcPct val="20000"/>
              </a:spcBef>
              <a:buFont typeface="Wingdings" panose="05000000000000000000" pitchFamily="2" charset="2"/>
              <a:buChar char="Ø"/>
              <a:defRPr/>
            </a:pPr>
            <a:r>
              <a:rPr lang="tr-TR" sz="2400" dirty="0" err="1" smtClean="0"/>
              <a:t>Citrus</a:t>
            </a:r>
            <a:r>
              <a:rPr lang="tr-TR" sz="2400" dirty="0" smtClean="0"/>
              <a:t> </a:t>
            </a:r>
            <a:r>
              <a:rPr lang="tr-TR" sz="2400" dirty="0" err="1"/>
              <a:t>Medica</a:t>
            </a:r>
            <a:r>
              <a:rPr lang="tr-TR" sz="2400" dirty="0"/>
              <a:t> Limonum </a:t>
            </a:r>
            <a:r>
              <a:rPr lang="tr-TR" sz="2400" dirty="0" err="1" smtClean="0"/>
              <a:t>Fruit</a:t>
            </a:r>
            <a:r>
              <a:rPr lang="tr-TR" sz="2400" dirty="0" smtClean="0"/>
              <a:t> </a:t>
            </a:r>
            <a:r>
              <a:rPr lang="tr-TR" sz="2400" dirty="0" err="1" smtClean="0"/>
              <a:t>Extract</a:t>
            </a:r>
            <a:endParaRPr lang="tr-TR" sz="2400" dirty="0" smtClean="0"/>
          </a:p>
          <a:p>
            <a:pPr marL="342900" indent="-342900">
              <a:spcBef>
                <a:spcPct val="20000"/>
              </a:spcBef>
              <a:buFont typeface="Wingdings" panose="05000000000000000000" pitchFamily="2" charset="2"/>
              <a:buChar char="Ø"/>
              <a:defRPr/>
            </a:pPr>
            <a:r>
              <a:rPr lang="tr-TR" sz="2400" dirty="0" smtClean="0"/>
              <a:t> </a:t>
            </a:r>
            <a:r>
              <a:rPr lang="tr-TR" sz="2400" dirty="0" err="1"/>
              <a:t>Vaccinium</a:t>
            </a:r>
            <a:r>
              <a:rPr lang="tr-TR" sz="2400" dirty="0"/>
              <a:t> </a:t>
            </a:r>
            <a:r>
              <a:rPr lang="tr-TR" sz="2400" dirty="0" err="1"/>
              <a:t>Myrtillus</a:t>
            </a:r>
            <a:r>
              <a:rPr lang="tr-TR" sz="2400" dirty="0"/>
              <a:t> </a:t>
            </a:r>
            <a:r>
              <a:rPr lang="tr-TR" sz="2400" dirty="0" err="1" smtClean="0"/>
              <a:t>Extract</a:t>
            </a:r>
            <a:endParaRPr lang="tr-TR" sz="2400" dirty="0" smtClean="0"/>
          </a:p>
          <a:p>
            <a:pPr marL="342900" indent="-342900">
              <a:spcBef>
                <a:spcPct val="20000"/>
              </a:spcBef>
              <a:buFont typeface="Wingdings" panose="05000000000000000000" pitchFamily="2" charset="2"/>
              <a:buChar char="Ø"/>
              <a:defRPr/>
            </a:pPr>
            <a:r>
              <a:rPr lang="tr-TR" sz="2400" dirty="0" err="1" smtClean="0"/>
              <a:t>Niacinamide</a:t>
            </a:r>
            <a:endParaRPr lang="tr-TR" sz="2400" dirty="0" smtClean="0"/>
          </a:p>
          <a:p>
            <a:pPr marL="342900" indent="-342900">
              <a:spcBef>
                <a:spcPct val="20000"/>
              </a:spcBef>
              <a:buFont typeface="Wingdings" panose="05000000000000000000" pitchFamily="2" charset="2"/>
              <a:buChar char="Ø"/>
              <a:defRPr/>
            </a:pPr>
            <a:r>
              <a:rPr lang="tr-TR" sz="2400" dirty="0" smtClean="0"/>
              <a:t> </a:t>
            </a:r>
            <a:r>
              <a:rPr lang="tr-TR" sz="2400" dirty="0" err="1"/>
              <a:t>Centella</a:t>
            </a:r>
            <a:r>
              <a:rPr lang="tr-TR" sz="2400" dirty="0"/>
              <a:t> </a:t>
            </a:r>
            <a:r>
              <a:rPr lang="tr-TR" sz="2400" dirty="0" err="1"/>
              <a:t>Asiatica</a:t>
            </a:r>
            <a:r>
              <a:rPr lang="tr-TR" sz="2400" dirty="0"/>
              <a:t> </a:t>
            </a:r>
            <a:r>
              <a:rPr lang="tr-TR" sz="2400" dirty="0" err="1" smtClean="0"/>
              <a:t>Extract</a:t>
            </a:r>
            <a:endParaRPr lang="tr-TR" sz="2400" dirty="0" smtClean="0"/>
          </a:p>
          <a:p>
            <a:pPr marL="342900" indent="-342900">
              <a:spcBef>
                <a:spcPct val="20000"/>
              </a:spcBef>
              <a:buFont typeface="Wingdings" panose="05000000000000000000" pitchFamily="2" charset="2"/>
              <a:buChar char="Ø"/>
              <a:defRPr/>
            </a:pPr>
            <a:r>
              <a:rPr lang="tr-TR" sz="2400" dirty="0" smtClean="0"/>
              <a:t> </a:t>
            </a:r>
            <a:r>
              <a:rPr lang="tr-TR" sz="2400" dirty="0" err="1"/>
              <a:t>Panthenol</a:t>
            </a:r>
            <a:r>
              <a:rPr lang="tr-TR" sz="2400" dirty="0"/>
              <a:t> </a:t>
            </a:r>
            <a:endParaRPr lang="tr-TR" sz="3600" dirty="0">
              <a:latin typeface="Avant Garde Book BT"/>
              <a:cs typeface="Avant Garde Book BT"/>
            </a:endParaRPr>
          </a:p>
        </p:txBody>
      </p:sp>
    </p:spTree>
    <p:extLst>
      <p:ext uri="{BB962C8B-B14F-4D97-AF65-F5344CB8AC3E}">
        <p14:creationId xmlns:p14="http://schemas.microsoft.com/office/powerpoint/2010/main" val="135856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9" y="761993"/>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Glycolic</a:t>
            </a:r>
            <a:r>
              <a:rPr lang="tr-TR" sz="4000" dirty="0"/>
              <a:t> Acid</a:t>
            </a:r>
            <a:endParaRPr lang="tr-TR" sz="4000" b="1" dirty="0">
              <a:cs typeface="Avant Garde Book BT"/>
            </a:endParaRPr>
          </a:p>
        </p:txBody>
      </p:sp>
      <p:sp>
        <p:nvSpPr>
          <p:cNvPr id="9" name="İçerik Yer Tutucusu 2"/>
          <p:cNvSpPr txBox="1">
            <a:spLocks/>
          </p:cNvSpPr>
          <p:nvPr/>
        </p:nvSpPr>
        <p:spPr>
          <a:xfrm>
            <a:off x="750630" y="1987093"/>
            <a:ext cx="10515599" cy="10515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smtClean="0"/>
              <a:t>Ciltten </a:t>
            </a:r>
            <a:r>
              <a:rPr lang="tr-TR" sz="2000" dirty="0"/>
              <a:t>ölü hücrelerin atılmasına katkı sağlayarak cildin daha canlı ve pürüzsüz görünmesine yardımcı olur. Gözeneklerin yağ, kir ve ölü hücrelerden arındırılmasına yardımcı olup, gözenek görünümünün azaltılmasında etkili olur.</a:t>
            </a:r>
            <a:endParaRPr lang="tr-TR" sz="2200" dirty="0"/>
          </a:p>
        </p:txBody>
      </p:sp>
      <p:sp>
        <p:nvSpPr>
          <p:cNvPr id="5" name="Unvan 1"/>
          <p:cNvSpPr txBox="1">
            <a:spLocks/>
          </p:cNvSpPr>
          <p:nvPr/>
        </p:nvSpPr>
        <p:spPr>
          <a:xfrm>
            <a:off x="750629" y="2926073"/>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Salicylic</a:t>
            </a:r>
            <a:r>
              <a:rPr lang="tr-TR" sz="4000" dirty="0"/>
              <a:t> Acid</a:t>
            </a:r>
            <a:endParaRPr lang="tr-TR" sz="4000" b="1" dirty="0">
              <a:cs typeface="Avant Garde Book BT"/>
            </a:endParaRPr>
          </a:p>
        </p:txBody>
      </p:sp>
      <p:sp>
        <p:nvSpPr>
          <p:cNvPr id="6" name="İçerik Yer Tutucusu 2"/>
          <p:cNvSpPr txBox="1">
            <a:spLocks/>
          </p:cNvSpPr>
          <p:nvPr/>
        </p:nvSpPr>
        <p:spPr>
          <a:xfrm>
            <a:off x="750630" y="4151172"/>
            <a:ext cx="10515599" cy="23199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smtClean="0"/>
              <a:t>Beta </a:t>
            </a:r>
            <a:r>
              <a:rPr lang="tr-TR" sz="2000" dirty="0" err="1"/>
              <a:t>Hidroksi</a:t>
            </a:r>
            <a:r>
              <a:rPr lang="tr-TR" sz="2000" dirty="0"/>
              <a:t> Asitlerinin </a:t>
            </a:r>
            <a:r>
              <a:rPr lang="tr-TR" sz="2000" dirty="0" smtClean="0"/>
              <a:t>(BHA</a:t>
            </a:r>
            <a:r>
              <a:rPr lang="tr-TR" sz="2000" dirty="0"/>
              <a:t>) bir türü </a:t>
            </a:r>
            <a:r>
              <a:rPr lang="tr-TR" sz="2000" dirty="0" smtClean="0"/>
              <a:t>Gözenek </a:t>
            </a:r>
            <a:r>
              <a:rPr lang="tr-TR" sz="2000" dirty="0"/>
              <a:t>görünümünü azalttığı için siyah nokta oluşumunu da önler.</a:t>
            </a:r>
          </a:p>
          <a:p>
            <a:pPr marL="0" indent="0">
              <a:buNone/>
            </a:pPr>
            <a:r>
              <a:rPr lang="tr-TR" sz="2000" dirty="0"/>
              <a:t>Peeling özelliği sayesinde ciltteki ölü hücreleri temizler.</a:t>
            </a:r>
          </a:p>
          <a:p>
            <a:pPr marL="0" indent="0">
              <a:buNone/>
            </a:pPr>
            <a:r>
              <a:rPr lang="tr-TR" sz="2000" dirty="0"/>
              <a:t>Cildin yağ dengesini sağlar.</a:t>
            </a:r>
          </a:p>
          <a:p>
            <a:pPr marL="0" indent="0">
              <a:buNone/>
            </a:pPr>
            <a:r>
              <a:rPr lang="tr-TR" sz="2000" dirty="0"/>
              <a:t>Sivilceler üzerinde de olumlu etkilere sahiptir.</a:t>
            </a:r>
          </a:p>
          <a:p>
            <a:pPr marL="0" indent="0">
              <a:buNone/>
            </a:pPr>
            <a:endParaRPr lang="tr-TR" sz="2000" dirty="0"/>
          </a:p>
        </p:txBody>
      </p:sp>
    </p:spTree>
    <p:extLst>
      <p:ext uri="{BB962C8B-B14F-4D97-AF65-F5344CB8AC3E}">
        <p14:creationId xmlns:p14="http://schemas.microsoft.com/office/powerpoint/2010/main" val="2554980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9" y="466571"/>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smtClean="0"/>
              <a:t>Laktik  </a:t>
            </a:r>
            <a:r>
              <a:rPr lang="tr-TR" sz="4000" dirty="0"/>
              <a:t>Acid</a:t>
            </a:r>
            <a:endParaRPr lang="tr-TR" sz="4000" b="1" dirty="0">
              <a:cs typeface="Avant Garde Book BT"/>
            </a:endParaRPr>
          </a:p>
        </p:txBody>
      </p:sp>
      <p:sp>
        <p:nvSpPr>
          <p:cNvPr id="9" name="İçerik Yer Tutucusu 2"/>
          <p:cNvSpPr txBox="1">
            <a:spLocks/>
          </p:cNvSpPr>
          <p:nvPr/>
        </p:nvSpPr>
        <p:spPr>
          <a:xfrm>
            <a:off x="750630" y="1691671"/>
            <a:ext cx="10515599" cy="10515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smtClean="0"/>
              <a:t>A</a:t>
            </a:r>
            <a:r>
              <a:rPr lang="tr-TR" sz="2000" dirty="0"/>
              <a:t>lfa </a:t>
            </a:r>
            <a:r>
              <a:rPr lang="tr-TR" sz="2000" dirty="0" err="1"/>
              <a:t>Hidroksi</a:t>
            </a:r>
            <a:r>
              <a:rPr lang="tr-TR" sz="2000" dirty="0"/>
              <a:t> Asitlerinin (AHA) bir türü olan laktik asit, </a:t>
            </a:r>
            <a:r>
              <a:rPr lang="tr-TR" sz="2000" dirty="0" err="1"/>
              <a:t>eksfoliyant</a:t>
            </a:r>
            <a:r>
              <a:rPr lang="tr-TR" sz="2000" dirty="0"/>
              <a:t>, yaşlanma karşıtı ve leke giderici özelliği ile biliniyor. Genelde sebze turşularından veya sütten elde edilen laktik asit, ciltte topik olarak kullanıldığı zaman yüzünüzün ışıltısını ve yapısını geliştiriyor.</a:t>
            </a:r>
          </a:p>
        </p:txBody>
      </p:sp>
      <p:sp>
        <p:nvSpPr>
          <p:cNvPr id="5" name="Unvan 1"/>
          <p:cNvSpPr txBox="1">
            <a:spLocks/>
          </p:cNvSpPr>
          <p:nvPr/>
        </p:nvSpPr>
        <p:spPr>
          <a:xfrm>
            <a:off x="750629" y="2630651"/>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t>Malic</a:t>
            </a:r>
            <a:r>
              <a:rPr lang="tr-TR" sz="4000" dirty="0" smtClean="0"/>
              <a:t> </a:t>
            </a:r>
            <a:r>
              <a:rPr lang="tr-TR" sz="4000" dirty="0"/>
              <a:t>Acid</a:t>
            </a:r>
            <a:endParaRPr lang="tr-TR" sz="4000" b="1" dirty="0">
              <a:cs typeface="Avant Garde Book BT"/>
            </a:endParaRPr>
          </a:p>
        </p:txBody>
      </p:sp>
      <p:sp>
        <p:nvSpPr>
          <p:cNvPr id="6" name="İçerik Yer Tutucusu 2"/>
          <p:cNvSpPr txBox="1">
            <a:spLocks/>
          </p:cNvSpPr>
          <p:nvPr/>
        </p:nvSpPr>
        <p:spPr>
          <a:xfrm>
            <a:off x="750630" y="3586078"/>
            <a:ext cx="10515599" cy="9389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a:t>Alfa </a:t>
            </a:r>
            <a:r>
              <a:rPr lang="tr-TR" sz="2000" dirty="0" err="1"/>
              <a:t>Hidroksi</a:t>
            </a:r>
            <a:r>
              <a:rPr lang="tr-TR" sz="2000" dirty="0"/>
              <a:t> Asitlerinin (AHA) bir türü olan </a:t>
            </a:r>
            <a:r>
              <a:rPr lang="tr-TR" sz="2000" dirty="0" smtClean="0"/>
              <a:t> </a:t>
            </a:r>
            <a:r>
              <a:rPr lang="tr-TR" sz="2000" dirty="0" err="1" smtClean="0"/>
              <a:t>malic</a:t>
            </a:r>
            <a:r>
              <a:rPr lang="tr-TR" sz="2000" dirty="0" smtClean="0"/>
              <a:t> asit </a:t>
            </a:r>
            <a:r>
              <a:rPr lang="fi-FI" sz="2000" dirty="0" smtClean="0"/>
              <a:t>Elma </a:t>
            </a:r>
            <a:r>
              <a:rPr lang="fi-FI" sz="2000" dirty="0"/>
              <a:t>ile armuttan elde edilmektedir</a:t>
            </a:r>
            <a:r>
              <a:rPr lang="fi-FI" sz="2000" dirty="0" smtClean="0"/>
              <a:t>.</a:t>
            </a:r>
            <a:r>
              <a:rPr lang="tr-TR" sz="2000" dirty="0" smtClean="0"/>
              <a:t> Cildi</a:t>
            </a:r>
            <a:r>
              <a:rPr lang="tr-TR" sz="2000" dirty="0"/>
              <a:t> aydınlatma ve dokusunu yumuşatma özelliği ile kutlanır. Bu yüzden yaşlanma karşıtı kremlerde yaygın bir bileşendir. Cildinizin nemli kalmasına yardımcı olmak için nem tutmaya yardımcı olur.</a:t>
            </a:r>
          </a:p>
        </p:txBody>
      </p:sp>
      <p:sp>
        <p:nvSpPr>
          <p:cNvPr id="7" name="Unvan 1"/>
          <p:cNvSpPr txBox="1">
            <a:spLocks/>
          </p:cNvSpPr>
          <p:nvPr/>
        </p:nvSpPr>
        <p:spPr>
          <a:xfrm>
            <a:off x="750629" y="4525058"/>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smtClean="0"/>
              <a:t>Tartarik Acid</a:t>
            </a:r>
            <a:endParaRPr lang="tr-TR" sz="4000" b="1" dirty="0">
              <a:cs typeface="Avant Garde Book BT"/>
            </a:endParaRPr>
          </a:p>
        </p:txBody>
      </p:sp>
      <p:sp>
        <p:nvSpPr>
          <p:cNvPr id="8" name="İçerik Yer Tutucusu 2"/>
          <p:cNvSpPr txBox="1">
            <a:spLocks/>
          </p:cNvSpPr>
          <p:nvPr/>
        </p:nvSpPr>
        <p:spPr>
          <a:xfrm>
            <a:off x="750630" y="5480485"/>
            <a:ext cx="10515599" cy="9389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n-NO" sz="2000" dirty="0"/>
              <a:t>Tartarik Asit: Vişne ile üzümde yer almaktadır</a:t>
            </a:r>
            <a:r>
              <a:rPr lang="nn-NO" sz="2000" dirty="0" smtClean="0"/>
              <a:t>.</a:t>
            </a:r>
            <a:r>
              <a:rPr lang="tr-TR" sz="2000" dirty="0"/>
              <a:t> </a:t>
            </a:r>
            <a:r>
              <a:rPr lang="tr-TR" sz="2000" dirty="0" smtClean="0"/>
              <a:t>Yüzeyini </a:t>
            </a:r>
            <a:r>
              <a:rPr lang="tr-TR" sz="2000" dirty="0"/>
              <a:t>yenilerken aynı zamanda da kolajen üretimini tetikleyerek sıkılaşmayı sağlıyor.</a:t>
            </a:r>
            <a:endParaRPr lang="nn-NO" sz="2000" dirty="0"/>
          </a:p>
        </p:txBody>
      </p:sp>
    </p:spTree>
    <p:extLst>
      <p:ext uri="{BB962C8B-B14F-4D97-AF65-F5344CB8AC3E}">
        <p14:creationId xmlns:p14="http://schemas.microsoft.com/office/powerpoint/2010/main" val="3822515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9" y="466571"/>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Lavitis</a:t>
            </a:r>
            <a:r>
              <a:rPr lang="tr-TR" sz="4000" dirty="0"/>
              <a:t> </a:t>
            </a:r>
            <a:r>
              <a:rPr lang="tr-TR" sz="4000" dirty="0" err="1"/>
              <a:t>vinifera</a:t>
            </a:r>
            <a:r>
              <a:rPr lang="tr-TR" sz="4000" dirty="0"/>
              <a:t> </a:t>
            </a:r>
            <a:r>
              <a:rPr lang="tr-TR" sz="4000" dirty="0" err="1"/>
              <a:t>leaf</a:t>
            </a:r>
            <a:r>
              <a:rPr lang="tr-TR" sz="4000" dirty="0"/>
              <a:t> </a:t>
            </a:r>
            <a:r>
              <a:rPr lang="tr-TR" sz="4000" dirty="0" err="1" smtClean="0"/>
              <a:t>extract</a:t>
            </a:r>
            <a:r>
              <a:rPr lang="tr-TR" sz="4000" dirty="0" smtClean="0"/>
              <a:t>(üzüm </a:t>
            </a:r>
            <a:r>
              <a:rPr lang="tr-TR" sz="4000" dirty="0" err="1" smtClean="0"/>
              <a:t>çekrdeği</a:t>
            </a:r>
            <a:r>
              <a:rPr lang="tr-TR" sz="4000" dirty="0" smtClean="0"/>
              <a:t> yağı)</a:t>
            </a:r>
            <a:endParaRPr lang="tr-TR" sz="4000" b="1" dirty="0">
              <a:cs typeface="Avant Garde Book BT"/>
            </a:endParaRPr>
          </a:p>
        </p:txBody>
      </p:sp>
      <p:sp>
        <p:nvSpPr>
          <p:cNvPr id="9" name="İçerik Yer Tutucusu 2"/>
          <p:cNvSpPr txBox="1">
            <a:spLocks/>
          </p:cNvSpPr>
          <p:nvPr/>
        </p:nvSpPr>
        <p:spPr>
          <a:xfrm>
            <a:off x="750629" y="1500559"/>
            <a:ext cx="10515599" cy="6940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a:t>Cildi besler, nemlendirir, cildin esnekliğini korur ve onu pürüzsüz hale getirir. </a:t>
            </a:r>
            <a:r>
              <a:rPr lang="tr-TR" sz="2000" dirty="0" smtClean="0"/>
              <a:t>Cilt</a:t>
            </a:r>
            <a:r>
              <a:rPr lang="tr-TR" sz="2000" dirty="0"/>
              <a:t> toniği olarak kullanabileceğiniz cilt sıkıştırıcı özellikleri vardır.</a:t>
            </a:r>
          </a:p>
        </p:txBody>
      </p:sp>
      <p:sp>
        <p:nvSpPr>
          <p:cNvPr id="5" name="Unvan 1"/>
          <p:cNvSpPr txBox="1">
            <a:spLocks/>
          </p:cNvSpPr>
          <p:nvPr/>
        </p:nvSpPr>
        <p:spPr>
          <a:xfrm>
            <a:off x="750629" y="2273121"/>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Pyrus</a:t>
            </a:r>
            <a:r>
              <a:rPr lang="tr-TR" sz="4000" dirty="0"/>
              <a:t> </a:t>
            </a:r>
            <a:r>
              <a:rPr lang="tr-TR" sz="4000" dirty="0" err="1"/>
              <a:t>Malus</a:t>
            </a:r>
            <a:r>
              <a:rPr lang="tr-TR" sz="4000" dirty="0"/>
              <a:t> </a:t>
            </a:r>
            <a:r>
              <a:rPr lang="tr-TR" sz="4000" dirty="0" err="1"/>
              <a:t>Fruit</a:t>
            </a:r>
            <a:r>
              <a:rPr lang="tr-TR" sz="4000" dirty="0"/>
              <a:t> </a:t>
            </a:r>
            <a:r>
              <a:rPr lang="tr-TR" sz="4000" dirty="0" err="1"/>
              <a:t>Extract</a:t>
            </a:r>
            <a:r>
              <a:rPr lang="tr-TR" sz="4000" dirty="0"/>
              <a:t> </a:t>
            </a:r>
          </a:p>
        </p:txBody>
      </p:sp>
      <p:sp>
        <p:nvSpPr>
          <p:cNvPr id="6" name="İçerik Yer Tutucusu 2"/>
          <p:cNvSpPr txBox="1">
            <a:spLocks/>
          </p:cNvSpPr>
          <p:nvPr/>
        </p:nvSpPr>
        <p:spPr>
          <a:xfrm>
            <a:off x="750629" y="3407312"/>
            <a:ext cx="10515599" cy="9389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a:t> C</a:t>
            </a:r>
            <a:r>
              <a:rPr lang="tr-TR" sz="2000" dirty="0" smtClean="0"/>
              <a:t>ilt</a:t>
            </a:r>
            <a:r>
              <a:rPr lang="tr-TR" sz="2000" dirty="0"/>
              <a:t> temizlenerek berraklaşır. Ayrıca elmada bulunan C vitamini sayesinde ciltteki kolajen yapısı dengelenir.</a:t>
            </a:r>
          </a:p>
        </p:txBody>
      </p:sp>
      <p:sp>
        <p:nvSpPr>
          <p:cNvPr id="7" name="Unvan 1"/>
          <p:cNvSpPr txBox="1">
            <a:spLocks/>
          </p:cNvSpPr>
          <p:nvPr/>
        </p:nvSpPr>
        <p:spPr>
          <a:xfrm>
            <a:off x="750628" y="4079671"/>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Citrus</a:t>
            </a:r>
            <a:r>
              <a:rPr lang="tr-TR" sz="4000" dirty="0"/>
              <a:t> </a:t>
            </a:r>
            <a:r>
              <a:rPr lang="tr-TR" sz="4000" dirty="0" err="1"/>
              <a:t>Medica</a:t>
            </a:r>
            <a:r>
              <a:rPr lang="tr-TR" sz="4000" dirty="0"/>
              <a:t> Limonum </a:t>
            </a:r>
            <a:r>
              <a:rPr lang="tr-TR" sz="4000" dirty="0" err="1"/>
              <a:t>Fruit</a:t>
            </a:r>
            <a:r>
              <a:rPr lang="tr-TR" sz="4000" dirty="0"/>
              <a:t> </a:t>
            </a:r>
            <a:r>
              <a:rPr lang="tr-TR" sz="4000" dirty="0" err="1"/>
              <a:t>Extract</a:t>
            </a:r>
            <a:r>
              <a:rPr lang="tr-TR" sz="4000" dirty="0"/>
              <a:t> </a:t>
            </a:r>
            <a:endParaRPr lang="tr-TR" sz="4000" b="1" dirty="0">
              <a:cs typeface="Avant Garde Book BT"/>
            </a:endParaRPr>
          </a:p>
        </p:txBody>
      </p:sp>
      <p:sp>
        <p:nvSpPr>
          <p:cNvPr id="8" name="İçerik Yer Tutucusu 2"/>
          <p:cNvSpPr txBox="1">
            <a:spLocks/>
          </p:cNvSpPr>
          <p:nvPr/>
        </p:nvSpPr>
        <p:spPr>
          <a:xfrm>
            <a:off x="750628" y="5197416"/>
            <a:ext cx="10515599" cy="9389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a:t>Limon suyu cildi sıkılaştırmaya yardımcı ve ton eşitleyici bir etkiye sahiptir. Yüz temizleme ürünlerinin bir bileşeni olarak çok uygundur.</a:t>
            </a:r>
            <a:endParaRPr lang="nn-NO" sz="2000" dirty="0"/>
          </a:p>
        </p:txBody>
      </p:sp>
    </p:spTree>
    <p:extLst>
      <p:ext uri="{BB962C8B-B14F-4D97-AF65-F5344CB8AC3E}">
        <p14:creationId xmlns:p14="http://schemas.microsoft.com/office/powerpoint/2010/main" val="2044088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9" y="466571"/>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cs typeface="Avant Garde Book BT"/>
              </a:rPr>
              <a:t>Vaccinium</a:t>
            </a:r>
            <a:r>
              <a:rPr lang="tr-TR" sz="4000" dirty="0">
                <a:cs typeface="Avant Garde Book BT"/>
              </a:rPr>
              <a:t> </a:t>
            </a:r>
            <a:r>
              <a:rPr lang="tr-TR" sz="4000" dirty="0" err="1">
                <a:cs typeface="Avant Garde Book BT"/>
              </a:rPr>
              <a:t>Myrtillus</a:t>
            </a:r>
            <a:r>
              <a:rPr lang="tr-TR" sz="4000" dirty="0">
                <a:cs typeface="Avant Garde Book BT"/>
              </a:rPr>
              <a:t> </a:t>
            </a:r>
            <a:r>
              <a:rPr lang="tr-TR" sz="4000" dirty="0" err="1" smtClean="0">
                <a:cs typeface="Avant Garde Book BT"/>
              </a:rPr>
              <a:t>Extract</a:t>
            </a:r>
            <a:endParaRPr lang="tr-TR" sz="4000" dirty="0">
              <a:cs typeface="Avant Garde Book BT"/>
            </a:endParaRPr>
          </a:p>
        </p:txBody>
      </p:sp>
      <p:sp>
        <p:nvSpPr>
          <p:cNvPr id="9" name="İçerik Yer Tutucusu 2"/>
          <p:cNvSpPr txBox="1">
            <a:spLocks/>
          </p:cNvSpPr>
          <p:nvPr/>
        </p:nvSpPr>
        <p:spPr>
          <a:xfrm>
            <a:off x="750629" y="1500559"/>
            <a:ext cx="10515599" cy="15868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tr-TR" sz="2000" dirty="0" smtClean="0"/>
              <a:t>İçerdiği </a:t>
            </a:r>
            <a:r>
              <a:rPr lang="tr-TR" sz="2000" dirty="0"/>
              <a:t>antioksidanlarla cilt hücrelerini koruyor ve güçlendiriyor.</a:t>
            </a:r>
          </a:p>
          <a:p>
            <a:pPr>
              <a:buFont typeface="Wingdings" panose="05000000000000000000" pitchFamily="2" charset="2"/>
              <a:buChar char="Ø"/>
            </a:pPr>
            <a:r>
              <a:rPr lang="tr-TR" sz="2000" dirty="0"/>
              <a:t>Anti-</a:t>
            </a:r>
            <a:r>
              <a:rPr lang="tr-TR" sz="2000" dirty="0" err="1"/>
              <a:t>enflamatuar</a:t>
            </a:r>
            <a:r>
              <a:rPr lang="tr-TR" sz="2000" dirty="0"/>
              <a:t> etkisiyle patojenlere karşı dayanıklılığı artırıyor.</a:t>
            </a:r>
          </a:p>
          <a:p>
            <a:pPr>
              <a:buFont typeface="Wingdings" panose="05000000000000000000" pitchFamily="2" charset="2"/>
              <a:buChar char="Ø"/>
            </a:pPr>
            <a:r>
              <a:rPr lang="tr-TR" sz="2000" dirty="0"/>
              <a:t>İçerdiği A vitamini ile yaşlanma sürecini yavaşlatıyor.</a:t>
            </a:r>
          </a:p>
          <a:p>
            <a:pPr>
              <a:buFont typeface="Wingdings" panose="05000000000000000000" pitchFamily="2" charset="2"/>
              <a:buChar char="Ø"/>
            </a:pPr>
            <a:r>
              <a:rPr lang="tr-TR" sz="2000" dirty="0"/>
              <a:t>B vitamini sayesinde cilde canlı, parlak ve pürüzsüz bir görünüm veriyor.</a:t>
            </a:r>
          </a:p>
        </p:txBody>
      </p:sp>
      <p:sp>
        <p:nvSpPr>
          <p:cNvPr id="10" name="İçerik Yer Tutucusu 2"/>
          <p:cNvSpPr>
            <a:spLocks noGrp="1"/>
          </p:cNvSpPr>
          <p:nvPr>
            <p:ph idx="1"/>
          </p:nvPr>
        </p:nvSpPr>
        <p:spPr>
          <a:xfrm>
            <a:off x="750629" y="4203236"/>
            <a:ext cx="10515600" cy="2203042"/>
          </a:xfrm>
        </p:spPr>
        <p:txBody>
          <a:bodyPr>
            <a:normAutofit/>
          </a:bodyPr>
          <a:lstStyle/>
          <a:p>
            <a:pPr>
              <a:buFont typeface="Wingdings" panose="05000000000000000000" pitchFamily="2" charset="2"/>
              <a:buChar char="Ø"/>
            </a:pPr>
            <a:r>
              <a:rPr lang="tr-TR" sz="2000" dirty="0"/>
              <a:t> </a:t>
            </a:r>
            <a:r>
              <a:rPr lang="tr-TR" sz="2000" dirty="0" smtClean="0"/>
              <a:t>Koyu </a:t>
            </a:r>
            <a:r>
              <a:rPr lang="tr-TR" sz="2000" dirty="0"/>
              <a:t>lekeleri aydınlatmada yardımcı olduğunu göstermektedir</a:t>
            </a:r>
            <a:r>
              <a:rPr lang="tr-TR" sz="2000" dirty="0" smtClean="0"/>
              <a:t>.</a:t>
            </a:r>
          </a:p>
          <a:p>
            <a:pPr>
              <a:buFont typeface="Wingdings" panose="05000000000000000000" pitchFamily="2" charset="2"/>
              <a:buChar char="Ø"/>
            </a:pPr>
            <a:r>
              <a:rPr lang="tr-TR" sz="2000" dirty="0"/>
              <a:t>E</a:t>
            </a:r>
            <a:r>
              <a:rPr lang="tr-TR" sz="2000" dirty="0" smtClean="0"/>
              <a:t>gzama</a:t>
            </a:r>
            <a:r>
              <a:rPr lang="tr-TR" sz="2000" dirty="0"/>
              <a:t>, akne ve diğer iltihaplı cilt rahatsızlıklarından kaynaklanan kızarıklığı hafifletmeye yardımcı olabilir</a:t>
            </a:r>
            <a:r>
              <a:rPr lang="tr-TR" sz="2000" dirty="0" smtClean="0"/>
              <a:t>.</a:t>
            </a:r>
          </a:p>
          <a:p>
            <a:pPr>
              <a:buFont typeface="Wingdings" panose="05000000000000000000" pitchFamily="2" charset="2"/>
              <a:buChar char="Ø"/>
            </a:pPr>
            <a:r>
              <a:rPr lang="tr-TR" sz="2000" dirty="0"/>
              <a:t>Y</a:t>
            </a:r>
            <a:r>
              <a:rPr lang="tr-TR" sz="2000" dirty="0" smtClean="0"/>
              <a:t>ağ </a:t>
            </a:r>
            <a:r>
              <a:rPr lang="tr-TR" sz="2000" dirty="0"/>
              <a:t>bezlerinin üretim miktarını düzenlemeye ve yağ bezlerinin aşırı çalışmasını önlemeye yardımcı olur.</a:t>
            </a:r>
          </a:p>
        </p:txBody>
      </p:sp>
      <p:sp>
        <p:nvSpPr>
          <p:cNvPr id="11" name="Unvan 1"/>
          <p:cNvSpPr txBox="1">
            <a:spLocks/>
          </p:cNvSpPr>
          <p:nvPr/>
        </p:nvSpPr>
        <p:spPr>
          <a:xfrm>
            <a:off x="750629" y="3165921"/>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smtClean="0">
                <a:cs typeface="Avant Garde Book BT"/>
                <a:sym typeface="Gill Sans" charset="0"/>
              </a:rPr>
              <a:t>Niacinemide</a:t>
            </a:r>
            <a:endParaRPr lang="tr-TR" sz="4000" dirty="0">
              <a:cs typeface="Avant Garde Book BT"/>
              <a:sym typeface="Gill Sans" charset="0"/>
            </a:endParaRPr>
          </a:p>
        </p:txBody>
      </p:sp>
    </p:spTree>
    <p:extLst>
      <p:ext uri="{BB962C8B-B14F-4D97-AF65-F5344CB8AC3E}">
        <p14:creationId xmlns:p14="http://schemas.microsoft.com/office/powerpoint/2010/main" val="3169020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b="1" dirty="0" err="1">
                <a:cs typeface="Avant Garde Book BT"/>
              </a:rPr>
              <a:t>Pantenol</a:t>
            </a:r>
            <a:endParaRPr lang="tr-TR" sz="4000" b="1" dirty="0">
              <a:cs typeface="Avant Garde Book BT"/>
            </a:endParaRPr>
          </a:p>
        </p:txBody>
      </p:sp>
      <p:sp>
        <p:nvSpPr>
          <p:cNvPr id="9" name="İçerik Yer Tutucusu 2"/>
          <p:cNvSpPr txBox="1">
            <a:spLocks/>
          </p:cNvSpPr>
          <p:nvPr/>
        </p:nvSpPr>
        <p:spPr>
          <a:xfrm>
            <a:off x="777921" y="1575212"/>
            <a:ext cx="10515599" cy="8540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altLang="en-US" sz="2400" dirty="0" smtClean="0">
                <a:latin typeface="Candara" panose="020E0502030303020204" pitchFamily="34" charset="0"/>
              </a:rPr>
              <a:t>Nemlendirici </a:t>
            </a:r>
            <a:r>
              <a:rPr lang="tr-TR" altLang="en-US" sz="2400" dirty="0">
                <a:latin typeface="Candara" panose="020E0502030303020204" pitchFamily="34" charset="0"/>
              </a:rPr>
              <a:t>etkisi ile cildin yumuşaklığını ve elastikiyetini korumasını sağlar.</a:t>
            </a:r>
            <a:endParaRPr lang="tr-TR" sz="2400" dirty="0"/>
          </a:p>
        </p:txBody>
      </p:sp>
      <p:sp>
        <p:nvSpPr>
          <p:cNvPr id="10" name="Unvan 1"/>
          <p:cNvSpPr txBox="1">
            <a:spLocks/>
          </p:cNvSpPr>
          <p:nvPr/>
        </p:nvSpPr>
        <p:spPr>
          <a:xfrm>
            <a:off x="759724" y="2647663"/>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b="1" dirty="0" err="1"/>
              <a:t>Centella</a:t>
            </a:r>
            <a:r>
              <a:rPr lang="tr-TR" sz="4000" b="1" dirty="0"/>
              <a:t> </a:t>
            </a:r>
            <a:r>
              <a:rPr lang="tr-TR" sz="4000" b="1" dirty="0" err="1"/>
              <a:t>Asiatica</a:t>
            </a:r>
            <a:r>
              <a:rPr lang="tr-TR" sz="4000" b="1" dirty="0"/>
              <a:t> </a:t>
            </a:r>
            <a:r>
              <a:rPr lang="tr-TR" sz="4000" b="1" dirty="0" err="1" smtClean="0"/>
              <a:t>Extract</a:t>
            </a:r>
            <a:endParaRPr lang="tr-TR" sz="4000" b="1" dirty="0"/>
          </a:p>
        </p:txBody>
      </p:sp>
      <p:sp>
        <p:nvSpPr>
          <p:cNvPr id="11" name="İçerik Yer Tutucusu 2"/>
          <p:cNvSpPr txBox="1">
            <a:spLocks/>
          </p:cNvSpPr>
          <p:nvPr/>
        </p:nvSpPr>
        <p:spPr>
          <a:xfrm>
            <a:off x="762000" y="3840742"/>
            <a:ext cx="10515599" cy="24372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Ciltteki tahrişlerin ve yaraların iyileşmesine yardımcı oluyor. Antioksidan özelliği ile cildi yeniliyor. Kolajen üretimini desteklediği için kırışıklık, ince çizgi ve koyu lekeleri azaltıyor.</a:t>
            </a:r>
          </a:p>
        </p:txBody>
      </p:sp>
    </p:spTree>
    <p:extLst>
      <p:ext uri="{BB962C8B-B14F-4D97-AF65-F5344CB8AC3E}">
        <p14:creationId xmlns:p14="http://schemas.microsoft.com/office/powerpoint/2010/main" val="136753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C:\Users\Extreme\Desktop\akslogo-.png"/>
          <p:cNvPicPr>
            <a:picLocks noChangeAspect="1" noChangeArrowheads="1"/>
          </p:cNvPicPr>
          <p:nvPr/>
        </p:nvPicPr>
        <p:blipFill>
          <a:blip r:embed="rId2">
            <a:extLst>
              <a:ext uri="{28A0092B-C50C-407E-A947-70E740481C1C}">
                <a14:useLocalDpi xmlns:a14="http://schemas.microsoft.com/office/drawing/2010/main" val="0"/>
              </a:ext>
            </a:extLst>
          </a:blip>
          <a:srcRect r="74542"/>
          <a:stretch>
            <a:fillRect/>
          </a:stretch>
        </p:blipFill>
        <p:spPr bwMode="auto">
          <a:xfrm>
            <a:off x="9453564" y="6429375"/>
            <a:ext cx="3952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11 Metin kutusu"/>
          <p:cNvSpPr txBox="1">
            <a:spLocks noChangeArrowheads="1"/>
          </p:cNvSpPr>
          <p:nvPr/>
        </p:nvSpPr>
        <p:spPr bwMode="auto">
          <a:xfrm>
            <a:off x="1282890" y="303530"/>
            <a:ext cx="955343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buNone/>
            </a:pPr>
            <a:r>
              <a:rPr lang="tr-TR" sz="4000" dirty="0"/>
              <a:t>MINEADERM LUMINOUS LOTION</a:t>
            </a:r>
            <a:endParaRPr lang="tr-TR" sz="4000" b="1" dirty="0">
              <a:solidFill>
                <a:schemeClr val="bg1">
                  <a:lumMod val="65000"/>
                </a:schemeClr>
              </a:solidFill>
            </a:endParaRPr>
          </a:p>
        </p:txBody>
      </p:sp>
      <p:sp>
        <p:nvSpPr>
          <p:cNvPr id="6" name="İçerik Yer Tutucusu 2"/>
          <p:cNvSpPr txBox="1">
            <a:spLocks/>
          </p:cNvSpPr>
          <p:nvPr/>
        </p:nvSpPr>
        <p:spPr>
          <a:xfrm>
            <a:off x="6161649" y="2180525"/>
            <a:ext cx="5118297" cy="3781862"/>
          </a:xfrm>
          <a:prstGeom prst="rect">
            <a:avLst/>
          </a:prstGeom>
        </p:spPr>
        <p:txBody>
          <a:bodyPr>
            <a:normAutofit/>
          </a:bodyPr>
          <a:lstStyle/>
          <a:p>
            <a:pPr marL="342900" indent="-342900">
              <a:spcBef>
                <a:spcPct val="20000"/>
              </a:spcBef>
              <a:buFont typeface="Wingdings" panose="05000000000000000000" pitchFamily="2" charset="2"/>
              <a:buChar char="Ø"/>
              <a:defRPr/>
            </a:pPr>
            <a:r>
              <a:rPr lang="tr-TR" sz="3600" dirty="0" err="1" smtClean="0"/>
              <a:t>Glycyrrhiza</a:t>
            </a:r>
            <a:r>
              <a:rPr lang="tr-TR" sz="3600" dirty="0" smtClean="0"/>
              <a:t> </a:t>
            </a:r>
            <a:r>
              <a:rPr lang="tr-TR" sz="3600" dirty="0" err="1"/>
              <a:t>Glabra</a:t>
            </a:r>
            <a:r>
              <a:rPr lang="tr-TR" sz="3600" dirty="0"/>
              <a:t> </a:t>
            </a:r>
            <a:r>
              <a:rPr lang="tr-TR" sz="3600" dirty="0" err="1"/>
              <a:t>Leaf</a:t>
            </a:r>
            <a:r>
              <a:rPr lang="tr-TR" sz="3600" dirty="0"/>
              <a:t> </a:t>
            </a:r>
            <a:r>
              <a:rPr lang="tr-TR" sz="3600" dirty="0" err="1"/>
              <a:t>Extract</a:t>
            </a:r>
            <a:r>
              <a:rPr lang="tr-TR" sz="3600" dirty="0"/>
              <a:t>: </a:t>
            </a:r>
            <a:endParaRPr lang="tr-TR" sz="3600" dirty="0" smtClean="0"/>
          </a:p>
          <a:p>
            <a:pPr marL="342900" indent="-342900">
              <a:spcBef>
                <a:spcPct val="20000"/>
              </a:spcBef>
              <a:buFont typeface="Wingdings" panose="05000000000000000000" pitchFamily="2" charset="2"/>
              <a:buChar char="Ø"/>
              <a:defRPr/>
            </a:pPr>
            <a:r>
              <a:rPr lang="tr-TR" sz="3600" dirty="0" err="1" smtClean="0"/>
              <a:t>Centella</a:t>
            </a:r>
            <a:r>
              <a:rPr lang="tr-TR" sz="3600" dirty="0" smtClean="0"/>
              <a:t> </a:t>
            </a:r>
            <a:r>
              <a:rPr lang="tr-TR" sz="3600" dirty="0" err="1"/>
              <a:t>Asiatica</a:t>
            </a:r>
            <a:r>
              <a:rPr lang="tr-TR" sz="3600" dirty="0"/>
              <a:t> </a:t>
            </a:r>
            <a:r>
              <a:rPr lang="tr-TR" sz="3600" dirty="0" err="1"/>
              <a:t>Extract</a:t>
            </a:r>
            <a:r>
              <a:rPr lang="tr-TR" sz="3600" dirty="0"/>
              <a:t>: </a:t>
            </a:r>
            <a:endParaRPr lang="tr-TR" sz="3600" dirty="0" smtClean="0"/>
          </a:p>
          <a:p>
            <a:pPr marL="342900" indent="-342900">
              <a:spcBef>
                <a:spcPct val="20000"/>
              </a:spcBef>
              <a:buFont typeface="Wingdings" panose="05000000000000000000" pitchFamily="2" charset="2"/>
              <a:buChar char="Ø"/>
              <a:defRPr/>
            </a:pPr>
            <a:r>
              <a:rPr lang="tr-TR" sz="3600" dirty="0" err="1" smtClean="0"/>
              <a:t>Aloe</a:t>
            </a:r>
            <a:r>
              <a:rPr lang="tr-TR" sz="3600" dirty="0" smtClean="0"/>
              <a:t> </a:t>
            </a:r>
            <a:r>
              <a:rPr lang="tr-TR" sz="3600" dirty="0" err="1"/>
              <a:t>Barbadensis</a:t>
            </a:r>
            <a:r>
              <a:rPr lang="tr-TR" sz="3600" dirty="0"/>
              <a:t> </a:t>
            </a:r>
            <a:r>
              <a:rPr lang="tr-TR" sz="3600" dirty="0" err="1"/>
              <a:t>Leaf</a:t>
            </a:r>
            <a:r>
              <a:rPr lang="tr-TR" sz="3600" dirty="0"/>
              <a:t> </a:t>
            </a:r>
            <a:r>
              <a:rPr lang="tr-TR" sz="3600" dirty="0" err="1" smtClean="0"/>
              <a:t>Juice</a:t>
            </a:r>
            <a:endParaRPr lang="tr-TR" sz="3600" dirty="0" smtClean="0"/>
          </a:p>
          <a:p>
            <a:pPr marL="342900" indent="-342900">
              <a:spcBef>
                <a:spcPct val="20000"/>
              </a:spcBef>
              <a:buFont typeface="Wingdings" panose="05000000000000000000" pitchFamily="2" charset="2"/>
              <a:buChar char="Ø"/>
              <a:defRPr/>
            </a:pPr>
            <a:r>
              <a:rPr lang="tr-TR" sz="3600" dirty="0" smtClean="0"/>
              <a:t> </a:t>
            </a:r>
            <a:r>
              <a:rPr lang="tr-TR" sz="3600" dirty="0" err="1"/>
              <a:t>Evening</a:t>
            </a:r>
            <a:r>
              <a:rPr lang="tr-TR" sz="3600" dirty="0"/>
              <a:t> </a:t>
            </a:r>
            <a:r>
              <a:rPr lang="tr-TR" sz="3600" dirty="0" err="1"/>
              <a:t>Primrose</a:t>
            </a:r>
            <a:r>
              <a:rPr lang="tr-TR" sz="3600" dirty="0"/>
              <a:t> </a:t>
            </a:r>
            <a:r>
              <a:rPr lang="tr-TR" sz="3600" dirty="0" err="1"/>
              <a:t>Oil</a:t>
            </a:r>
            <a:r>
              <a:rPr lang="tr-TR" sz="3600" dirty="0"/>
              <a:t> </a:t>
            </a:r>
            <a:endParaRPr lang="tr-TR" sz="3600" dirty="0">
              <a:latin typeface="Avant Garde Book BT"/>
              <a:cs typeface="Avant Garde Book BT"/>
            </a:endParaRPr>
          </a:p>
        </p:txBody>
      </p:sp>
      <p:sp>
        <p:nvSpPr>
          <p:cNvPr id="2" name="Dikdörtgen 1"/>
          <p:cNvSpPr/>
          <p:nvPr/>
        </p:nvSpPr>
        <p:spPr>
          <a:xfrm>
            <a:off x="951914" y="2197097"/>
            <a:ext cx="4548553" cy="3748719"/>
          </a:xfrm>
          <a:prstGeom prst="rect">
            <a:avLst/>
          </a:prstGeom>
        </p:spPr>
        <p:txBody>
          <a:bodyPr wrap="square">
            <a:spAutoFit/>
          </a:bodyPr>
          <a:lstStyle/>
          <a:p>
            <a:pPr marL="342900" indent="-342900">
              <a:spcBef>
                <a:spcPct val="20000"/>
              </a:spcBef>
              <a:buFont typeface="Wingdings" panose="05000000000000000000" pitchFamily="2" charset="2"/>
              <a:buChar char="Ø"/>
              <a:defRPr/>
            </a:pPr>
            <a:r>
              <a:rPr lang="tr-TR" sz="3600" dirty="0" err="1"/>
              <a:t>Tyrostate</a:t>
            </a:r>
            <a:r>
              <a:rPr lang="tr-TR" sz="3600" dirty="0"/>
              <a:t> </a:t>
            </a:r>
          </a:p>
          <a:p>
            <a:pPr marL="342900" indent="-342900">
              <a:spcBef>
                <a:spcPct val="20000"/>
              </a:spcBef>
              <a:buFont typeface="Wingdings" panose="05000000000000000000" pitchFamily="2" charset="2"/>
              <a:buChar char="Ø"/>
              <a:defRPr/>
            </a:pPr>
            <a:r>
              <a:rPr lang="tr-TR" sz="3600" dirty="0" err="1"/>
              <a:t>Butyrospermum</a:t>
            </a:r>
            <a:r>
              <a:rPr lang="tr-TR" sz="3600" dirty="0"/>
              <a:t> </a:t>
            </a:r>
            <a:r>
              <a:rPr lang="tr-TR" sz="3600" dirty="0" err="1"/>
              <a:t>Parkii</a:t>
            </a:r>
            <a:r>
              <a:rPr lang="tr-TR" sz="3600" dirty="0"/>
              <a:t> (</a:t>
            </a:r>
            <a:r>
              <a:rPr lang="tr-TR" sz="3600" dirty="0" err="1"/>
              <a:t>Shea</a:t>
            </a:r>
            <a:r>
              <a:rPr lang="tr-TR" sz="3600" dirty="0"/>
              <a:t>) </a:t>
            </a:r>
            <a:r>
              <a:rPr lang="tr-TR" sz="3600" dirty="0" err="1"/>
              <a:t>Butter</a:t>
            </a:r>
            <a:r>
              <a:rPr lang="tr-TR" sz="3600" dirty="0"/>
              <a:t> </a:t>
            </a:r>
          </a:p>
          <a:p>
            <a:pPr marL="342900" indent="-342900">
              <a:spcBef>
                <a:spcPct val="20000"/>
              </a:spcBef>
              <a:buFont typeface="Wingdings" panose="05000000000000000000" pitchFamily="2" charset="2"/>
              <a:buChar char="Ø"/>
              <a:defRPr/>
            </a:pPr>
            <a:r>
              <a:rPr lang="tr-TR" sz="3600" dirty="0"/>
              <a:t>Sodium PCA </a:t>
            </a:r>
          </a:p>
          <a:p>
            <a:pPr marL="342900" indent="-342900">
              <a:spcBef>
                <a:spcPct val="20000"/>
              </a:spcBef>
              <a:buFont typeface="Wingdings" panose="05000000000000000000" pitchFamily="2" charset="2"/>
              <a:buChar char="Ø"/>
              <a:defRPr/>
            </a:pPr>
            <a:r>
              <a:rPr lang="tr-TR" sz="3600" dirty="0" err="1"/>
              <a:t>Arctostaphylos</a:t>
            </a:r>
            <a:r>
              <a:rPr lang="tr-TR" sz="3600" dirty="0"/>
              <a:t> </a:t>
            </a:r>
            <a:r>
              <a:rPr lang="tr-TR" sz="3600" dirty="0" err="1"/>
              <a:t>Uva</a:t>
            </a:r>
            <a:r>
              <a:rPr lang="tr-TR" sz="3600" dirty="0"/>
              <a:t> </a:t>
            </a:r>
            <a:r>
              <a:rPr lang="tr-TR" sz="3600" dirty="0" err="1"/>
              <a:t>Ursi</a:t>
            </a:r>
            <a:r>
              <a:rPr lang="tr-TR" sz="3600" dirty="0"/>
              <a:t> </a:t>
            </a:r>
            <a:r>
              <a:rPr lang="tr-TR" sz="3600" dirty="0" err="1"/>
              <a:t>Leaf</a:t>
            </a:r>
            <a:r>
              <a:rPr lang="tr-TR" sz="3600" dirty="0"/>
              <a:t> </a:t>
            </a:r>
            <a:r>
              <a:rPr lang="tr-TR" sz="3600" dirty="0" err="1"/>
              <a:t>Extract</a:t>
            </a:r>
            <a:r>
              <a:rPr lang="tr-TR" sz="3600" dirty="0"/>
              <a:t> </a:t>
            </a:r>
          </a:p>
        </p:txBody>
      </p:sp>
    </p:spTree>
    <p:extLst>
      <p:ext uri="{BB962C8B-B14F-4D97-AF65-F5344CB8AC3E}">
        <p14:creationId xmlns:p14="http://schemas.microsoft.com/office/powerpoint/2010/main" val="401010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62000" y="387316"/>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b="1" dirty="0">
                <a:cs typeface="Avant Garde Book BT"/>
                <a:sym typeface="Gill Sans" charset="0"/>
              </a:rPr>
              <a:t>TYROSTAT™ </a:t>
            </a:r>
            <a:r>
              <a:rPr lang="tr-TR" sz="4000" b="1" dirty="0" err="1">
                <a:cs typeface="Avant Garde Book BT"/>
                <a:sym typeface="Gill Sans" charset="0"/>
              </a:rPr>
              <a:t>Rumex</a:t>
            </a:r>
            <a:r>
              <a:rPr lang="tr-TR" sz="4000" b="1" dirty="0">
                <a:cs typeface="Avant Garde Book BT"/>
                <a:sym typeface="Gill Sans" charset="0"/>
              </a:rPr>
              <a:t> </a:t>
            </a:r>
            <a:r>
              <a:rPr lang="tr-TR" sz="4000" b="1" dirty="0" err="1">
                <a:cs typeface="Avant Garde Book BT"/>
                <a:sym typeface="Gill Sans" charset="0"/>
              </a:rPr>
              <a:t>extract</a:t>
            </a:r>
            <a:r>
              <a:rPr lang="tr-TR" sz="4000" b="1" dirty="0">
                <a:cs typeface="Avant Garde Book BT"/>
                <a:sym typeface="Gill Sans" charset="0"/>
              </a:rPr>
              <a:t>  </a:t>
            </a:r>
          </a:p>
        </p:txBody>
      </p:sp>
      <p:sp>
        <p:nvSpPr>
          <p:cNvPr id="5" name="İçerik Yer Tutucusu 2"/>
          <p:cNvSpPr>
            <a:spLocks noGrp="1"/>
          </p:cNvSpPr>
          <p:nvPr>
            <p:ph sz="half" idx="1"/>
          </p:nvPr>
        </p:nvSpPr>
        <p:spPr>
          <a:xfrm>
            <a:off x="762000" y="1509177"/>
            <a:ext cx="10515599" cy="1889116"/>
          </a:xfrm>
        </p:spPr>
        <p:txBody>
          <a:bodyPr>
            <a:normAutofit/>
          </a:bodyPr>
          <a:lstStyle/>
          <a:p>
            <a:pPr>
              <a:buFont typeface="Wingdings" panose="05000000000000000000" pitchFamily="2" charset="2"/>
              <a:buChar char="ü"/>
            </a:pPr>
            <a:r>
              <a:rPr lang="tr-TR" sz="2400" b="1" dirty="0">
                <a:sym typeface="Gill Sans" charset="0"/>
              </a:rPr>
              <a:t>Kuzey Kanada Bozkırlarından </a:t>
            </a:r>
            <a:r>
              <a:rPr lang="tr-TR" sz="2400" b="1" dirty="0" err="1">
                <a:sym typeface="Gill Sans" charset="0"/>
              </a:rPr>
              <a:t>Ekstrakt</a:t>
            </a:r>
            <a:r>
              <a:rPr lang="tr-TR" sz="2400" b="1" dirty="0">
                <a:sym typeface="Gill Sans" charset="0"/>
              </a:rPr>
              <a:t>   </a:t>
            </a:r>
            <a:r>
              <a:rPr lang="tr-TR" sz="2400" b="1" dirty="0" smtClean="0">
                <a:sym typeface="Gill Sans" charset="0"/>
              </a:rPr>
              <a:t>Edilmiştir.</a:t>
            </a:r>
          </a:p>
          <a:p>
            <a:pPr>
              <a:buFont typeface="Wingdings" panose="05000000000000000000" pitchFamily="2" charset="2"/>
              <a:buChar char="ü"/>
            </a:pPr>
            <a:r>
              <a:rPr lang="en-US" sz="2400" b="1" dirty="0" err="1">
                <a:sym typeface="Gill Sans" charset="0"/>
              </a:rPr>
              <a:t>Tyrostat</a:t>
            </a:r>
            <a:r>
              <a:rPr lang="en-US" sz="2400" b="1" dirty="0">
                <a:sym typeface="Gill Sans" charset="0"/>
              </a:rPr>
              <a:t>™ </a:t>
            </a:r>
            <a:r>
              <a:rPr lang="tr-TR" sz="2400" b="1" dirty="0" err="1">
                <a:sym typeface="Gill Sans" charset="0"/>
              </a:rPr>
              <a:t>Trozinazı</a:t>
            </a:r>
            <a:r>
              <a:rPr lang="tr-TR" sz="2400" b="1" dirty="0">
                <a:sym typeface="Gill Sans" charset="0"/>
              </a:rPr>
              <a:t> İnhibe Ederek Cilt </a:t>
            </a:r>
            <a:r>
              <a:rPr lang="tr-TR" sz="2400" b="1" dirty="0" err="1">
                <a:sym typeface="Gill Sans" charset="0"/>
              </a:rPr>
              <a:t>Pigmentasyonunu</a:t>
            </a:r>
            <a:r>
              <a:rPr lang="tr-TR" sz="2400" b="1" dirty="0">
                <a:sym typeface="Gill Sans" charset="0"/>
              </a:rPr>
              <a:t> ve Kızarıklığı Azaltır.</a:t>
            </a:r>
            <a:endParaRPr lang="en-US" sz="2400" b="1" dirty="0">
              <a:sym typeface="Gill Sans" charset="0"/>
            </a:endParaRPr>
          </a:p>
          <a:p>
            <a:pPr>
              <a:spcBef>
                <a:spcPct val="0"/>
              </a:spcBef>
              <a:buFont typeface="Wingdings" panose="05000000000000000000" pitchFamily="2" charset="2"/>
              <a:buChar char="ü"/>
            </a:pPr>
            <a:r>
              <a:rPr lang="tr-TR" sz="2400" b="1" dirty="0" err="1">
                <a:ea typeface="Avant Garde Book BT"/>
                <a:cs typeface="Avant Garde Book BT"/>
                <a:sym typeface="Gill Sans"/>
              </a:rPr>
              <a:t>Tyrostat</a:t>
            </a:r>
            <a:r>
              <a:rPr lang="tr-TR" sz="2400" b="1" dirty="0">
                <a:ea typeface="Avant Garde Book BT"/>
                <a:cs typeface="Avant Garde Book BT"/>
                <a:sym typeface="Gill Sans"/>
              </a:rPr>
              <a:t>  diğer  aktif maddelere göre  daha az konsantrasyonda kullanılmıştır. </a:t>
            </a:r>
          </a:p>
          <a:p>
            <a:pPr>
              <a:spcBef>
                <a:spcPct val="0"/>
              </a:spcBef>
              <a:buFont typeface="Wingdings" panose="05000000000000000000" pitchFamily="2" charset="2"/>
              <a:buChar char="ü"/>
            </a:pPr>
            <a:r>
              <a:rPr lang="tr-TR" sz="2400" b="1" dirty="0" err="1">
                <a:ea typeface="Avant Garde Book BT"/>
                <a:cs typeface="Avant Garde Book BT"/>
                <a:sym typeface="Gill Sans"/>
              </a:rPr>
              <a:t>Tyrostat</a:t>
            </a:r>
            <a:r>
              <a:rPr lang="tr-TR" sz="2400" b="1" dirty="0">
                <a:ea typeface="Avant Garde Book BT"/>
                <a:cs typeface="Avant Garde Book BT"/>
                <a:sym typeface="Gill Sans"/>
              </a:rPr>
              <a:t> diğer aktif maddelerden farklı olarak doğaldır, sentetik değildir  ve zararlı etkileri yoktur. </a:t>
            </a:r>
          </a:p>
          <a:p>
            <a:pPr>
              <a:buFont typeface="Wingdings" panose="05000000000000000000" pitchFamily="2" charset="2"/>
              <a:buChar char="Ø"/>
            </a:pPr>
            <a:endParaRPr lang="tr-TR" sz="2400" dirty="0"/>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0204" y="3230209"/>
            <a:ext cx="4159190" cy="2981460"/>
          </a:xfrm>
          <a:prstGeom prst="rect">
            <a:avLst/>
          </a:prstGeom>
          <a:ln>
            <a:noFill/>
          </a:ln>
          <a:effectLst>
            <a:innerShdw blurRad="114300">
              <a:prstClr val="black"/>
            </a:innerShdw>
          </a:effectLst>
          <a:extLst>
            <a:ext uri="{91240B29-F687-4F45-9708-019B960494DF}">
              <a14:hiddenLine xmlns:a14="http://schemas.microsoft.com/office/drawing/2010/main" w="9525">
                <a:solidFill>
                  <a:schemeClr val="tx1"/>
                </a:solidFill>
                <a:miter lim="800000"/>
                <a:headEnd/>
                <a:tailEnd/>
              </a14:hiddenLine>
            </a:ext>
          </a:extLst>
        </p:spPr>
      </p:pic>
      <p:sp>
        <p:nvSpPr>
          <p:cNvPr id="2" name="Dikdörtgen 1"/>
          <p:cNvSpPr/>
          <p:nvPr/>
        </p:nvSpPr>
        <p:spPr>
          <a:xfrm>
            <a:off x="2971799" y="6211669"/>
            <a:ext cx="6096000" cy="646331"/>
          </a:xfrm>
          <a:prstGeom prst="rect">
            <a:avLst/>
          </a:prstGeom>
        </p:spPr>
        <p:txBody>
          <a:bodyPr>
            <a:spAutoFit/>
          </a:bodyPr>
          <a:lstStyle/>
          <a:p>
            <a:pPr algn="ctr">
              <a:spcBef>
                <a:spcPct val="0"/>
              </a:spcBef>
              <a:buClrTx/>
              <a:buFontTx/>
              <a:buNone/>
            </a:pPr>
            <a:r>
              <a:rPr lang="tr-TR" b="1" dirty="0">
                <a:latin typeface="Tw Cen MT" panose="020B0602020104020603" pitchFamily="34" charset="0"/>
                <a:ea typeface="Avant Garde Book BT"/>
                <a:cs typeface="Avant Garde Book BT"/>
                <a:sym typeface="Gill Sans"/>
              </a:rPr>
              <a:t>TYROSTAT</a:t>
            </a:r>
            <a:r>
              <a:rPr lang="tr-TR" b="1" dirty="0">
                <a:latin typeface="Avant Garde Book BT"/>
                <a:ea typeface="Avant Garde Book BT"/>
                <a:cs typeface="Avant Garde Book BT"/>
                <a:sym typeface="Gill Sans"/>
              </a:rPr>
              <a:t>™ </a:t>
            </a:r>
          </a:p>
          <a:p>
            <a:pPr algn="ctr">
              <a:spcBef>
                <a:spcPct val="0"/>
              </a:spcBef>
              <a:buClrTx/>
              <a:buFontTx/>
              <a:buNone/>
            </a:pPr>
            <a:r>
              <a:rPr lang="tr-TR" dirty="0">
                <a:latin typeface="Avant Garde Book BT"/>
                <a:ea typeface="Avant Garde Book BT"/>
                <a:cs typeface="Avant Garde Book BT"/>
                <a:sym typeface="Gill Sans"/>
              </a:rPr>
              <a:t>ile</a:t>
            </a:r>
            <a:r>
              <a:rPr lang="tr-TR" b="1" dirty="0">
                <a:latin typeface="Avant Garde Book BT"/>
                <a:ea typeface="Avant Garde Book BT"/>
                <a:cs typeface="Avant Garde Book BT"/>
                <a:sym typeface="Gill Sans"/>
              </a:rPr>
              <a:t> </a:t>
            </a:r>
            <a:r>
              <a:rPr lang="tr-TR" b="1" dirty="0">
                <a:latin typeface="Tw Cen MT" panose="020B0602020104020603" pitchFamily="34" charset="0"/>
                <a:ea typeface="Avant Garde Book BT"/>
                <a:cs typeface="Avant Garde Book BT"/>
                <a:sym typeface="Gill Sans"/>
              </a:rPr>
              <a:t>%85 </a:t>
            </a:r>
            <a:r>
              <a:rPr lang="tr-TR" b="1" dirty="0" err="1">
                <a:latin typeface="Tw Cen MT" panose="020B0602020104020603" pitchFamily="34" charset="0"/>
                <a:ea typeface="Avant Garde Book BT"/>
                <a:cs typeface="Avant Garde Book BT"/>
                <a:sym typeface="Gill Sans"/>
              </a:rPr>
              <a:t>Tirozinaz</a:t>
            </a:r>
            <a:r>
              <a:rPr lang="tr-TR" dirty="0">
                <a:latin typeface="Tw Cen MT" panose="020B0602020104020603" pitchFamily="34" charset="0"/>
                <a:ea typeface="Avant Garde Book BT"/>
                <a:cs typeface="Avant Garde Book BT"/>
                <a:sym typeface="Gill Sans"/>
              </a:rPr>
              <a:t> baskılanması sağlanmıştır</a:t>
            </a:r>
            <a:endParaRPr lang="tr-TR" dirty="0"/>
          </a:p>
        </p:txBody>
      </p:sp>
      <p:sp>
        <p:nvSpPr>
          <p:cNvPr id="10" name="Dikdörtgen 15"/>
          <p:cNvSpPr>
            <a:spLocks noChangeArrowheads="1"/>
          </p:cNvSpPr>
          <p:nvPr/>
        </p:nvSpPr>
        <p:spPr bwMode="auto">
          <a:xfrm rot="16200000">
            <a:off x="2368480" y="4535995"/>
            <a:ext cx="2506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tr-TR" dirty="0" err="1">
                <a:solidFill>
                  <a:schemeClr val="tx1"/>
                </a:solidFill>
                <a:latin typeface="Tw Cen MT" panose="020B0602020104020603" pitchFamily="34" charset="0"/>
                <a:ea typeface="Avant Garde Book BT"/>
                <a:cs typeface="Avant Garde Book BT"/>
                <a:sym typeface="Gill Sans"/>
              </a:rPr>
              <a:t>Tirozinaz</a:t>
            </a:r>
            <a:r>
              <a:rPr lang="tr-TR" dirty="0">
                <a:solidFill>
                  <a:schemeClr val="tx1"/>
                </a:solidFill>
                <a:latin typeface="Tw Cen MT" panose="020B0602020104020603" pitchFamily="34" charset="0"/>
                <a:ea typeface="Avant Garde Book BT"/>
                <a:cs typeface="Avant Garde Book BT"/>
                <a:sym typeface="Gill Sans"/>
              </a:rPr>
              <a:t> </a:t>
            </a:r>
            <a:r>
              <a:rPr lang="tr-TR" dirty="0" err="1">
                <a:solidFill>
                  <a:schemeClr val="tx1"/>
                </a:solidFill>
                <a:latin typeface="Tw Cen MT" panose="020B0602020104020603" pitchFamily="34" charset="0"/>
                <a:ea typeface="Avant Garde Book BT"/>
                <a:cs typeface="Avant Garde Book BT"/>
                <a:sym typeface="Gill Sans"/>
              </a:rPr>
              <a:t>İnhibisyonu</a:t>
            </a:r>
            <a:r>
              <a:rPr lang="tr-TR" dirty="0">
                <a:solidFill>
                  <a:schemeClr val="tx1"/>
                </a:solidFill>
                <a:latin typeface="Tw Cen MT" panose="020B0602020104020603" pitchFamily="34" charset="0"/>
                <a:ea typeface="Avant Garde Book BT"/>
                <a:cs typeface="Avant Garde Book BT"/>
                <a:sym typeface="Gill Sans"/>
              </a:rPr>
              <a:t> (%)</a:t>
            </a:r>
            <a:endParaRPr lang="tr-TR" dirty="0">
              <a:solidFill>
                <a:schemeClr val="tx1"/>
              </a:solidFill>
              <a:latin typeface="Tw Cen MT" panose="020B0602020104020603" pitchFamily="34" charset="0"/>
            </a:endParaRPr>
          </a:p>
        </p:txBody>
      </p:sp>
    </p:spTree>
    <p:extLst>
      <p:ext uri="{BB962C8B-B14F-4D97-AF65-F5344CB8AC3E}">
        <p14:creationId xmlns:p14="http://schemas.microsoft.com/office/powerpoint/2010/main" val="1964002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txBox="1">
            <a:spLocks/>
          </p:cNvSpPr>
          <p:nvPr/>
        </p:nvSpPr>
        <p:spPr>
          <a:xfrm>
            <a:off x="762000" y="4977296"/>
            <a:ext cx="10515600" cy="12041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C</a:t>
            </a:r>
            <a:r>
              <a:rPr lang="tr-TR" dirty="0" smtClean="0"/>
              <a:t>ildi </a:t>
            </a:r>
            <a:r>
              <a:rPr lang="tr-TR" dirty="0"/>
              <a:t>yenilemek ve nemlendirmek için cilt nemini kapatan doğal bir bitki bazlı nemlendiricidir.</a:t>
            </a:r>
          </a:p>
        </p:txBody>
      </p:sp>
      <p:sp>
        <p:nvSpPr>
          <p:cNvPr id="9" name="Unvan 1"/>
          <p:cNvSpPr txBox="1">
            <a:spLocks/>
          </p:cNvSpPr>
          <p:nvPr/>
        </p:nvSpPr>
        <p:spPr>
          <a:xfrm>
            <a:off x="762000" y="3832391"/>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b="1" dirty="0" smtClean="0">
                <a:cs typeface="Avant Garde Book BT"/>
              </a:rPr>
              <a:t>Sodium </a:t>
            </a:r>
            <a:r>
              <a:rPr lang="tr-TR" sz="4000" b="1" dirty="0" err="1" smtClean="0">
                <a:cs typeface="Avant Garde Book BT"/>
              </a:rPr>
              <a:t>Pca</a:t>
            </a:r>
            <a:endParaRPr lang="tr-TR" sz="4000" b="1" dirty="0">
              <a:cs typeface="Avant Garde Book BT"/>
            </a:endParaRPr>
          </a:p>
        </p:txBody>
      </p:sp>
      <p:sp>
        <p:nvSpPr>
          <p:cNvPr id="8" name="Unvan 1"/>
          <p:cNvSpPr txBox="1">
            <a:spLocks/>
          </p:cNvSpPr>
          <p:nvPr/>
        </p:nvSpPr>
        <p:spPr>
          <a:xfrm>
            <a:off x="759725" y="396832"/>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b="1" dirty="0" err="1"/>
              <a:t>Centella</a:t>
            </a:r>
            <a:r>
              <a:rPr lang="tr-TR" sz="4000" b="1" dirty="0"/>
              <a:t> </a:t>
            </a:r>
            <a:r>
              <a:rPr lang="tr-TR" sz="4000" b="1" dirty="0" err="1"/>
              <a:t>Asiatica</a:t>
            </a:r>
            <a:r>
              <a:rPr lang="tr-TR" sz="4000" b="1" dirty="0"/>
              <a:t> </a:t>
            </a:r>
            <a:r>
              <a:rPr lang="tr-TR" sz="4000" b="1" dirty="0" err="1" smtClean="0"/>
              <a:t>Extract</a:t>
            </a:r>
            <a:endParaRPr lang="tr-TR" sz="4000" b="1" dirty="0"/>
          </a:p>
        </p:txBody>
      </p:sp>
      <p:sp>
        <p:nvSpPr>
          <p:cNvPr id="10" name="İçerik Yer Tutucusu 2"/>
          <p:cNvSpPr txBox="1">
            <a:spLocks/>
          </p:cNvSpPr>
          <p:nvPr/>
        </p:nvSpPr>
        <p:spPr>
          <a:xfrm>
            <a:off x="762001" y="1589911"/>
            <a:ext cx="10515599" cy="15893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Ciltteki tahrişlerin ve yaraların iyileşmesine yardımcı oluyor. Antioksidan özelliği ile cildi yeniliyor. Kolajen üretimini desteklediği için kırışıklık, ince çizgi ve koyu lekeleri azaltıyor.</a:t>
            </a:r>
          </a:p>
        </p:txBody>
      </p:sp>
    </p:spTree>
    <p:extLst>
      <p:ext uri="{BB962C8B-B14F-4D97-AF65-F5344CB8AC3E}">
        <p14:creationId xmlns:p14="http://schemas.microsoft.com/office/powerpoint/2010/main" val="2533344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64276" y="216083"/>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b="1" dirty="0">
                <a:cs typeface="Avant Garde Book BT"/>
              </a:rPr>
              <a:t>Sodyum </a:t>
            </a:r>
            <a:r>
              <a:rPr lang="tr-TR" sz="4000" b="1" dirty="0" err="1">
                <a:cs typeface="Avant Garde Book BT"/>
              </a:rPr>
              <a:t>Hyaluronate</a:t>
            </a:r>
            <a:endParaRPr lang="tr-TR" sz="4000" b="1" dirty="0">
              <a:cs typeface="Avant Garde Book BT"/>
            </a:endParaRPr>
          </a:p>
        </p:txBody>
      </p:sp>
      <p:sp>
        <p:nvSpPr>
          <p:cNvPr id="7" name="Unvan 1"/>
          <p:cNvSpPr txBox="1">
            <a:spLocks/>
          </p:cNvSpPr>
          <p:nvPr/>
        </p:nvSpPr>
        <p:spPr>
          <a:xfrm>
            <a:off x="764276" y="3673651"/>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Saccharide</a:t>
            </a:r>
            <a:r>
              <a:rPr lang="tr-TR" sz="4000" dirty="0"/>
              <a:t> </a:t>
            </a:r>
            <a:r>
              <a:rPr lang="tr-TR" sz="4000" dirty="0" err="1"/>
              <a:t>Isomerate</a:t>
            </a:r>
            <a:endParaRPr lang="tr-TR" sz="4000" b="1" dirty="0">
              <a:cs typeface="Avant Garde Book BT"/>
            </a:endParaRPr>
          </a:p>
        </p:txBody>
      </p:sp>
      <p:sp>
        <p:nvSpPr>
          <p:cNvPr id="8" name="İçerik Yer Tutucusu 2"/>
          <p:cNvSpPr txBox="1">
            <a:spLocks/>
          </p:cNvSpPr>
          <p:nvPr/>
        </p:nvSpPr>
        <p:spPr>
          <a:xfrm>
            <a:off x="764276" y="4827151"/>
            <a:ext cx="10515599" cy="13452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err="1"/>
              <a:t>Sakkarit</a:t>
            </a:r>
            <a:r>
              <a:rPr lang="tr-TR" sz="2400" dirty="0"/>
              <a:t> İzomerlerinde oluşan karbonhidrat kompleksi olup cildin doğal nemlendirme faktörlerine benzer yapıdadır. Yüksek nemlendirme özelliği nedeniyle cilde uygulandıktan sonra 72 saat boyunca etkisi devam eder.</a:t>
            </a:r>
          </a:p>
        </p:txBody>
      </p:sp>
      <p:sp>
        <p:nvSpPr>
          <p:cNvPr id="9" name="İçerik Yer Tutucusu 2"/>
          <p:cNvSpPr txBox="1">
            <a:spLocks/>
          </p:cNvSpPr>
          <p:nvPr/>
        </p:nvSpPr>
        <p:spPr>
          <a:xfrm>
            <a:off x="764276" y="1372946"/>
            <a:ext cx="10515599" cy="20992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tr-TR" sz="2400" dirty="0"/>
              <a:t>Ciltteki akne izlerini iyileştirmek ve önlemek için kullanılır</a:t>
            </a:r>
          </a:p>
          <a:p>
            <a:pPr>
              <a:buFont typeface="Wingdings" panose="05000000000000000000" pitchFamily="2" charset="2"/>
              <a:buChar char="ü"/>
            </a:pPr>
            <a:r>
              <a:rPr lang="tr-TR" sz="2400" dirty="0"/>
              <a:t>Dokuların onarılmasında, elastikiyetinin korunmasında yararlı etkileri vardır, bu sayede cildin erken yaşlanmasını önler</a:t>
            </a:r>
            <a:r>
              <a:rPr lang="tr-TR" sz="2400" dirty="0" smtClean="0"/>
              <a:t>.</a:t>
            </a:r>
          </a:p>
          <a:p>
            <a:pPr>
              <a:buFont typeface="Wingdings" panose="05000000000000000000" pitchFamily="2" charset="2"/>
              <a:buChar char="ü"/>
            </a:pPr>
            <a:r>
              <a:rPr lang="tr-TR" sz="2400" dirty="0"/>
              <a:t>Ciltteki tahriş ve iltihaplı oluşumlarda  iyileştirici etkisi vardır.</a:t>
            </a:r>
          </a:p>
          <a:p>
            <a:pPr>
              <a:buFont typeface="Wingdings" panose="05000000000000000000" pitchFamily="2" charset="2"/>
              <a:buChar char="ü"/>
            </a:pPr>
            <a:r>
              <a:rPr lang="tr-TR" sz="2400" dirty="0"/>
              <a:t> Hücre yenilenmesi ve onarımına katkıda bulunur.</a:t>
            </a:r>
          </a:p>
          <a:p>
            <a:pPr marL="0" indent="0">
              <a:buNone/>
            </a:pPr>
            <a:endParaRPr lang="tr-TR" sz="2400" dirty="0"/>
          </a:p>
        </p:txBody>
      </p:sp>
    </p:spTree>
    <p:extLst>
      <p:ext uri="{BB962C8B-B14F-4D97-AF65-F5344CB8AC3E}">
        <p14:creationId xmlns:p14="http://schemas.microsoft.com/office/powerpoint/2010/main" val="2381956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8" y="480640"/>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Arctostaphylos</a:t>
            </a:r>
            <a:r>
              <a:rPr lang="tr-TR" sz="4000" dirty="0"/>
              <a:t> </a:t>
            </a:r>
            <a:r>
              <a:rPr lang="tr-TR" sz="4000" dirty="0" err="1"/>
              <a:t>Uva</a:t>
            </a:r>
            <a:r>
              <a:rPr lang="tr-TR" sz="4000" dirty="0"/>
              <a:t> </a:t>
            </a:r>
            <a:r>
              <a:rPr lang="tr-TR" sz="4000" dirty="0" err="1"/>
              <a:t>Ursi</a:t>
            </a:r>
            <a:r>
              <a:rPr lang="tr-TR" sz="4000" dirty="0"/>
              <a:t> </a:t>
            </a:r>
            <a:r>
              <a:rPr lang="tr-TR" sz="4000" dirty="0" err="1"/>
              <a:t>Leaf</a:t>
            </a:r>
            <a:r>
              <a:rPr lang="tr-TR" sz="4000" dirty="0"/>
              <a:t> </a:t>
            </a:r>
            <a:r>
              <a:rPr lang="tr-TR" sz="4000" dirty="0" err="1" smtClean="0"/>
              <a:t>Extract</a:t>
            </a:r>
            <a:r>
              <a:rPr lang="tr-TR" sz="4000" dirty="0" smtClean="0"/>
              <a:t> ( ayı üzümü)</a:t>
            </a:r>
            <a:endParaRPr lang="tr-TR" sz="4000" b="1" dirty="0">
              <a:cs typeface="Avant Garde Book BT"/>
            </a:endParaRPr>
          </a:p>
        </p:txBody>
      </p:sp>
      <p:sp>
        <p:nvSpPr>
          <p:cNvPr id="9" name="İçerik Yer Tutucusu 2"/>
          <p:cNvSpPr txBox="1">
            <a:spLocks/>
          </p:cNvSpPr>
          <p:nvPr/>
        </p:nvSpPr>
        <p:spPr>
          <a:xfrm>
            <a:off x="681814" y="1426518"/>
            <a:ext cx="10515599" cy="24561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smtClean="0"/>
              <a:t>Avrupa’ya özgü bir çalının tıbbi kısmıdır. Ayı üzümü olarak adlandırılır. </a:t>
            </a:r>
            <a:r>
              <a:rPr lang="tr-TR" sz="2400" dirty="0" err="1"/>
              <a:t>Uva</a:t>
            </a:r>
            <a:r>
              <a:rPr lang="tr-TR" sz="2400" dirty="0"/>
              <a:t> </a:t>
            </a:r>
            <a:r>
              <a:rPr lang="tr-TR" sz="2400" dirty="0" err="1"/>
              <a:t>Ursi</a:t>
            </a:r>
            <a:r>
              <a:rPr lang="tr-TR" sz="2400" dirty="0"/>
              <a:t> </a:t>
            </a:r>
            <a:r>
              <a:rPr lang="tr-TR" sz="2400" dirty="0" smtClean="0"/>
              <a:t>Bitkisinin yetişen küçük kırmızı meyvelerini yemeyi sevmesinden dolayı bu isim verilir. </a:t>
            </a:r>
          </a:p>
          <a:p>
            <a:pPr marL="0" indent="0">
              <a:buNone/>
            </a:pPr>
            <a:r>
              <a:rPr lang="tr-TR" sz="2400" dirty="0" smtClean="0"/>
              <a:t>Anti – </a:t>
            </a:r>
            <a:r>
              <a:rPr lang="tr-TR" sz="2400" dirty="0" err="1" smtClean="0"/>
              <a:t>oksidan</a:t>
            </a:r>
            <a:r>
              <a:rPr lang="tr-TR" sz="2400" dirty="0" smtClean="0"/>
              <a:t> , anti </a:t>
            </a:r>
            <a:r>
              <a:rPr lang="tr-TR" sz="2400" dirty="0" err="1" smtClean="0"/>
              <a:t>microbial</a:t>
            </a:r>
            <a:r>
              <a:rPr lang="tr-TR" sz="2400" dirty="0"/>
              <a:t> , Anti – </a:t>
            </a:r>
            <a:r>
              <a:rPr lang="tr-TR" sz="2400" dirty="0" err="1"/>
              <a:t>inflamator</a:t>
            </a:r>
            <a:r>
              <a:rPr lang="tr-TR" sz="2400" dirty="0"/>
              <a:t> , anti – </a:t>
            </a:r>
            <a:r>
              <a:rPr lang="tr-TR" sz="2400" dirty="0" err="1"/>
              <a:t>viral</a:t>
            </a:r>
            <a:r>
              <a:rPr lang="tr-TR" sz="2400" dirty="0"/>
              <a:t> </a:t>
            </a:r>
          </a:p>
          <a:p>
            <a:pPr marL="0" indent="0">
              <a:buNone/>
            </a:pPr>
            <a:r>
              <a:rPr lang="tr-TR" sz="2400" dirty="0" smtClean="0"/>
              <a:t>Doğal </a:t>
            </a:r>
            <a:r>
              <a:rPr lang="tr-TR" sz="2400" dirty="0" err="1" smtClean="0"/>
              <a:t>Albutin</a:t>
            </a:r>
            <a:r>
              <a:rPr lang="tr-TR" sz="2400" dirty="0" smtClean="0"/>
              <a:t> </a:t>
            </a:r>
            <a:r>
              <a:rPr lang="tr-TR" sz="2400" dirty="0" err="1" smtClean="0"/>
              <a:t>dir</a:t>
            </a:r>
            <a:r>
              <a:rPr lang="tr-TR" sz="2400" dirty="0" smtClean="0"/>
              <a:t> . Leke açma ve ton düzenlemeyi destekler</a:t>
            </a:r>
          </a:p>
        </p:txBody>
      </p:sp>
      <p:sp>
        <p:nvSpPr>
          <p:cNvPr id="5" name="İçerik Yer Tutucusu 2"/>
          <p:cNvSpPr txBox="1">
            <a:spLocks/>
          </p:cNvSpPr>
          <p:nvPr/>
        </p:nvSpPr>
        <p:spPr>
          <a:xfrm>
            <a:off x="679537" y="5133315"/>
            <a:ext cx="10515600" cy="12041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2400" dirty="0" smtClean="0"/>
              <a:t>Cilt üzerinde nem sağlayan ve cildi koruyan bir tür koruyucu mukus tabakası oluşturur. Sakinleştirir yatıştırır.</a:t>
            </a:r>
            <a:endParaRPr lang="tr-TR" sz="2400" dirty="0"/>
          </a:p>
        </p:txBody>
      </p:sp>
      <p:sp>
        <p:nvSpPr>
          <p:cNvPr id="6" name="Unvan 1"/>
          <p:cNvSpPr txBox="1">
            <a:spLocks/>
          </p:cNvSpPr>
          <p:nvPr/>
        </p:nvSpPr>
        <p:spPr>
          <a:xfrm>
            <a:off x="681813" y="4127518"/>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smtClean="0">
                <a:cs typeface="Avant Garde Book BT"/>
              </a:rPr>
              <a:t>Aloe Barbendensis Aloe Vera Leaf Juice </a:t>
            </a:r>
            <a:endParaRPr lang="tr-TR" sz="4000" dirty="0">
              <a:cs typeface="Avant Garde Book BT"/>
            </a:endParaRPr>
          </a:p>
        </p:txBody>
      </p:sp>
    </p:spTree>
    <p:extLst>
      <p:ext uri="{BB962C8B-B14F-4D97-AF65-F5344CB8AC3E}">
        <p14:creationId xmlns:p14="http://schemas.microsoft.com/office/powerpoint/2010/main" val="991176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Glycyrrhiza</a:t>
            </a:r>
            <a:r>
              <a:rPr lang="tr-TR" sz="4000" dirty="0"/>
              <a:t> </a:t>
            </a:r>
            <a:r>
              <a:rPr lang="tr-TR" sz="4000" dirty="0" err="1"/>
              <a:t>Glabra</a:t>
            </a:r>
            <a:r>
              <a:rPr lang="tr-TR" sz="4000" dirty="0"/>
              <a:t> </a:t>
            </a:r>
            <a:r>
              <a:rPr lang="tr-TR" sz="4000" dirty="0" err="1"/>
              <a:t>Leaf</a:t>
            </a:r>
            <a:r>
              <a:rPr lang="tr-TR" sz="4000" dirty="0"/>
              <a:t> </a:t>
            </a:r>
            <a:r>
              <a:rPr lang="tr-TR" sz="4000" dirty="0" err="1" smtClean="0"/>
              <a:t>Extract</a:t>
            </a:r>
            <a:r>
              <a:rPr lang="tr-TR" sz="4000" dirty="0" smtClean="0"/>
              <a:t> (Meyan Kökü) </a:t>
            </a:r>
            <a:endParaRPr lang="tr-TR" sz="4000" dirty="0"/>
          </a:p>
        </p:txBody>
      </p:sp>
      <p:sp>
        <p:nvSpPr>
          <p:cNvPr id="9" name="İçerik Yer Tutucusu 2"/>
          <p:cNvSpPr txBox="1">
            <a:spLocks/>
          </p:cNvSpPr>
          <p:nvPr/>
        </p:nvSpPr>
        <p:spPr>
          <a:xfrm>
            <a:off x="777921" y="1438732"/>
            <a:ext cx="10515599" cy="15154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altLang="tr-TR" dirty="0"/>
              <a:t>Bileşiminde bulunan </a:t>
            </a:r>
            <a:r>
              <a:rPr lang="tr-TR" altLang="tr-TR" dirty="0" err="1"/>
              <a:t>glabridin</a:t>
            </a:r>
            <a:r>
              <a:rPr lang="tr-TR" altLang="tr-TR" dirty="0"/>
              <a:t>, </a:t>
            </a:r>
            <a:r>
              <a:rPr lang="tr-TR" altLang="tr-TR" dirty="0" err="1"/>
              <a:t>tirozinazı</a:t>
            </a:r>
            <a:r>
              <a:rPr lang="tr-TR" altLang="tr-TR" dirty="0"/>
              <a:t> baskılar. İçerdiği </a:t>
            </a:r>
            <a:r>
              <a:rPr lang="tr-TR" altLang="tr-TR" dirty="0" err="1"/>
              <a:t>liquiritin</a:t>
            </a:r>
            <a:r>
              <a:rPr lang="tr-TR" altLang="tr-TR" dirty="0"/>
              <a:t> ile </a:t>
            </a:r>
            <a:r>
              <a:rPr lang="tr-TR" altLang="tr-TR" dirty="0" err="1"/>
              <a:t>melanin</a:t>
            </a:r>
            <a:r>
              <a:rPr lang="tr-TR" altLang="tr-TR" dirty="0"/>
              <a:t> üretimini inhibe ederek etki gösterir. UV ye bağlı </a:t>
            </a:r>
            <a:r>
              <a:rPr lang="tr-TR" altLang="tr-TR" dirty="0" err="1"/>
              <a:t>pigmentasyonu</a:t>
            </a:r>
            <a:r>
              <a:rPr lang="tr-TR" altLang="tr-TR" dirty="0"/>
              <a:t> baskılar. </a:t>
            </a:r>
          </a:p>
          <a:p>
            <a:pPr marL="0" indent="0">
              <a:buNone/>
            </a:pPr>
            <a:endParaRPr lang="tr-TR" dirty="0"/>
          </a:p>
          <a:p>
            <a:pPr marL="0" indent="0">
              <a:buNone/>
            </a:pPr>
            <a:endParaRPr lang="tr-TR" dirty="0"/>
          </a:p>
        </p:txBody>
      </p:sp>
      <p:sp>
        <p:nvSpPr>
          <p:cNvPr id="6" name="Unvan 1"/>
          <p:cNvSpPr txBox="1">
            <a:spLocks/>
          </p:cNvSpPr>
          <p:nvPr/>
        </p:nvSpPr>
        <p:spPr>
          <a:xfrm>
            <a:off x="750622" y="3340100"/>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cs typeface="Avant Garde Book BT"/>
              </a:rPr>
              <a:t>Shea</a:t>
            </a:r>
            <a:r>
              <a:rPr lang="tr-TR" sz="4000" dirty="0" smtClean="0">
                <a:cs typeface="Avant Garde Book BT"/>
              </a:rPr>
              <a:t> </a:t>
            </a:r>
            <a:r>
              <a:rPr lang="tr-TR" sz="4000" dirty="0" err="1" smtClean="0">
                <a:cs typeface="Avant Garde Book BT"/>
              </a:rPr>
              <a:t>Butter</a:t>
            </a:r>
            <a:endParaRPr lang="tr-TR" sz="4000" dirty="0">
              <a:cs typeface="Avant Garde Book BT"/>
            </a:endParaRPr>
          </a:p>
        </p:txBody>
      </p:sp>
      <p:sp>
        <p:nvSpPr>
          <p:cNvPr id="8" name="İçerik Yer Tutucusu 2"/>
          <p:cNvSpPr txBox="1">
            <a:spLocks/>
          </p:cNvSpPr>
          <p:nvPr/>
        </p:nvSpPr>
        <p:spPr>
          <a:xfrm>
            <a:off x="752898" y="4437642"/>
            <a:ext cx="10515599" cy="19732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Antioksidan özelliği gösteren bir yağdır</a:t>
            </a:r>
            <a:r>
              <a:rPr lang="tr-TR" dirty="0" smtClean="0"/>
              <a:t>.</a:t>
            </a:r>
            <a:r>
              <a:rPr lang="tr-TR" dirty="0"/>
              <a:t> </a:t>
            </a:r>
            <a:endParaRPr lang="tr-TR" dirty="0" smtClean="0"/>
          </a:p>
          <a:p>
            <a:pPr marL="0" indent="0">
              <a:buNone/>
            </a:pPr>
            <a:r>
              <a:rPr lang="tr-TR" dirty="0" smtClean="0"/>
              <a:t>Egzama</a:t>
            </a:r>
            <a:r>
              <a:rPr lang="tr-TR" dirty="0"/>
              <a:t>, akne gibi pek çok rahatsızlığın ortaya çıkardığı etkileri yok eder.</a:t>
            </a:r>
            <a:br>
              <a:rPr lang="tr-TR" dirty="0"/>
            </a:br>
            <a:r>
              <a:rPr lang="tr-TR" dirty="0" smtClean="0"/>
              <a:t>Ciltte </a:t>
            </a:r>
            <a:r>
              <a:rPr lang="tr-TR" dirty="0"/>
              <a:t>kurulduktan dolayı meydana gelen kaşıntıları ortadan kaldırır</a:t>
            </a:r>
            <a:r>
              <a:rPr lang="tr-TR" dirty="0" smtClean="0"/>
              <a:t>.</a:t>
            </a:r>
          </a:p>
          <a:p>
            <a:pPr marL="0" indent="0">
              <a:buNone/>
            </a:pPr>
            <a:r>
              <a:rPr lang="tr-TR" dirty="0"/>
              <a:t>C</a:t>
            </a:r>
            <a:r>
              <a:rPr lang="tr-TR" dirty="0" smtClean="0"/>
              <a:t>ildin </a:t>
            </a:r>
            <a:r>
              <a:rPr lang="tr-TR" dirty="0" err="1" smtClean="0"/>
              <a:t>parlakte</a:t>
            </a:r>
            <a:r>
              <a:rPr lang="tr-TR" dirty="0" smtClean="0"/>
              <a:t> </a:t>
            </a:r>
            <a:r>
              <a:rPr lang="tr-TR" dirty="0"/>
              <a:t>canlı görülmesinde yardımcı olur.</a:t>
            </a:r>
          </a:p>
        </p:txBody>
      </p:sp>
    </p:spTree>
    <p:extLst>
      <p:ext uri="{BB962C8B-B14F-4D97-AF65-F5344CB8AC3E}">
        <p14:creationId xmlns:p14="http://schemas.microsoft.com/office/powerpoint/2010/main" val="3574469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t>Evening</a:t>
            </a:r>
            <a:r>
              <a:rPr lang="tr-TR" sz="4000" dirty="0" smtClean="0"/>
              <a:t> </a:t>
            </a:r>
            <a:r>
              <a:rPr lang="tr-TR" sz="4000" dirty="0" err="1"/>
              <a:t>primrose</a:t>
            </a:r>
            <a:r>
              <a:rPr lang="tr-TR" sz="4000" dirty="0"/>
              <a:t> </a:t>
            </a:r>
            <a:r>
              <a:rPr lang="tr-TR" sz="4000" dirty="0" err="1"/>
              <a:t>oil</a:t>
            </a:r>
            <a:r>
              <a:rPr lang="tr-TR" sz="4000" dirty="0"/>
              <a:t> </a:t>
            </a:r>
          </a:p>
        </p:txBody>
      </p:sp>
      <p:sp>
        <p:nvSpPr>
          <p:cNvPr id="9" name="İçerik Yer Tutucusu 2"/>
          <p:cNvSpPr txBox="1">
            <a:spLocks/>
          </p:cNvSpPr>
          <p:nvPr/>
        </p:nvSpPr>
        <p:spPr>
          <a:xfrm>
            <a:off x="777921" y="1438732"/>
            <a:ext cx="10515599" cy="46244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err="1"/>
              <a:t>Linolenik</a:t>
            </a:r>
            <a:r>
              <a:rPr lang="tr-TR" dirty="0"/>
              <a:t> </a:t>
            </a:r>
            <a:r>
              <a:rPr lang="tr-TR" dirty="0" err="1"/>
              <a:t>Asitin</a:t>
            </a:r>
            <a:r>
              <a:rPr lang="tr-TR" dirty="0"/>
              <a:t> cilt iltihabını azaltarak sivilceye yardımcı olduğu düşünülmektedir. Ayrıca cildin nemi korumasına da yardımcı </a:t>
            </a:r>
            <a:r>
              <a:rPr lang="tr-TR" dirty="0" smtClean="0"/>
              <a:t>olmaktadır.</a:t>
            </a:r>
            <a:r>
              <a:rPr lang="tr-TR" dirty="0"/>
              <a:t> </a:t>
            </a:r>
            <a:r>
              <a:rPr lang="tr-TR" dirty="0" err="1"/>
              <a:t>Linolenik</a:t>
            </a:r>
            <a:r>
              <a:rPr lang="tr-TR" dirty="0"/>
              <a:t> Asit desteğinin hem </a:t>
            </a:r>
            <a:r>
              <a:rPr lang="tr-TR" dirty="0" err="1" smtClean="0"/>
              <a:t>enflamatuar</a:t>
            </a:r>
            <a:r>
              <a:rPr lang="tr-TR" dirty="0" smtClean="0"/>
              <a:t> ,  </a:t>
            </a:r>
            <a:r>
              <a:rPr lang="tr-TR" dirty="0"/>
              <a:t>hem de </a:t>
            </a:r>
            <a:r>
              <a:rPr lang="tr-TR" dirty="0" err="1"/>
              <a:t>enflamatuar</a:t>
            </a:r>
            <a:r>
              <a:rPr lang="tr-TR" dirty="0"/>
              <a:t> olmayan akne lezyonlarını azalttığını saptamıştır</a:t>
            </a:r>
            <a:r>
              <a:rPr lang="tr-TR" dirty="0" smtClean="0"/>
              <a:t>. </a:t>
            </a:r>
            <a:r>
              <a:rPr lang="tr-TR" dirty="0"/>
              <a:t>C</a:t>
            </a:r>
            <a:r>
              <a:rPr lang="tr-TR" dirty="0" smtClean="0"/>
              <a:t>ildi </a:t>
            </a:r>
            <a:r>
              <a:rPr lang="tr-TR" dirty="0"/>
              <a:t>yumuşatmaya yardımcı olur.</a:t>
            </a:r>
          </a:p>
        </p:txBody>
      </p:sp>
    </p:spTree>
    <p:extLst>
      <p:ext uri="{BB962C8B-B14F-4D97-AF65-F5344CB8AC3E}">
        <p14:creationId xmlns:p14="http://schemas.microsoft.com/office/powerpoint/2010/main" val="1464253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C:\Users\Extreme\Desktop\akslogo-.png"/>
          <p:cNvPicPr>
            <a:picLocks noChangeAspect="1" noChangeArrowheads="1"/>
          </p:cNvPicPr>
          <p:nvPr/>
        </p:nvPicPr>
        <p:blipFill>
          <a:blip r:embed="rId2">
            <a:extLst>
              <a:ext uri="{28A0092B-C50C-407E-A947-70E740481C1C}">
                <a14:useLocalDpi xmlns:a14="http://schemas.microsoft.com/office/drawing/2010/main" val="0"/>
              </a:ext>
            </a:extLst>
          </a:blip>
          <a:srcRect r="74542"/>
          <a:stretch>
            <a:fillRect/>
          </a:stretch>
        </p:blipFill>
        <p:spPr bwMode="auto">
          <a:xfrm>
            <a:off x="9453564" y="6429375"/>
            <a:ext cx="3952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11 Metin kutusu"/>
          <p:cNvSpPr txBox="1">
            <a:spLocks noChangeArrowheads="1"/>
          </p:cNvSpPr>
          <p:nvPr/>
        </p:nvSpPr>
        <p:spPr bwMode="auto">
          <a:xfrm>
            <a:off x="1282890" y="303530"/>
            <a:ext cx="955343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buNone/>
            </a:pPr>
            <a:r>
              <a:rPr lang="en-US" sz="4000" dirty="0"/>
              <a:t>MINEADERM ANTI OILY &amp; DANDRUFF SHAMPOO</a:t>
            </a:r>
            <a:endParaRPr lang="tr-TR" sz="4000" b="1" dirty="0">
              <a:solidFill>
                <a:schemeClr val="bg1">
                  <a:lumMod val="65000"/>
                </a:schemeClr>
              </a:solidFill>
            </a:endParaRPr>
          </a:p>
        </p:txBody>
      </p:sp>
      <p:sp>
        <p:nvSpPr>
          <p:cNvPr id="6" name="İçerik Yer Tutucusu 2"/>
          <p:cNvSpPr txBox="1">
            <a:spLocks/>
          </p:cNvSpPr>
          <p:nvPr/>
        </p:nvSpPr>
        <p:spPr>
          <a:xfrm>
            <a:off x="5528603" y="2405575"/>
            <a:ext cx="5751343" cy="3781862"/>
          </a:xfrm>
          <a:prstGeom prst="rect">
            <a:avLst/>
          </a:prstGeom>
        </p:spPr>
        <p:txBody>
          <a:bodyPr>
            <a:normAutofit/>
          </a:bodyPr>
          <a:lstStyle/>
          <a:p>
            <a:pPr marL="342900" indent="-342900">
              <a:spcBef>
                <a:spcPct val="20000"/>
              </a:spcBef>
              <a:buFont typeface="Wingdings" panose="05000000000000000000" pitchFamily="2" charset="2"/>
              <a:buChar char="Ø"/>
              <a:defRPr/>
            </a:pPr>
            <a:r>
              <a:rPr lang="tr-TR" sz="2800" dirty="0" err="1" smtClean="0"/>
              <a:t>Panthenol</a:t>
            </a:r>
            <a:r>
              <a:rPr lang="tr-TR" sz="2800" dirty="0" smtClean="0"/>
              <a:t> </a:t>
            </a:r>
          </a:p>
          <a:p>
            <a:pPr marL="342900" indent="-342900">
              <a:spcBef>
                <a:spcPct val="20000"/>
              </a:spcBef>
              <a:buFont typeface="Wingdings" panose="05000000000000000000" pitchFamily="2" charset="2"/>
              <a:buChar char="Ø"/>
              <a:defRPr/>
            </a:pPr>
            <a:r>
              <a:rPr lang="tr-TR" sz="2800" dirty="0" err="1" smtClean="0"/>
              <a:t>Zinc</a:t>
            </a:r>
            <a:r>
              <a:rPr lang="tr-TR" sz="2800" dirty="0" smtClean="0"/>
              <a:t> </a:t>
            </a:r>
            <a:r>
              <a:rPr lang="tr-TR" sz="2800" dirty="0"/>
              <a:t>PCA </a:t>
            </a:r>
            <a:endParaRPr lang="tr-TR" sz="2800" dirty="0" smtClean="0"/>
          </a:p>
          <a:p>
            <a:pPr marL="342900" indent="-342900">
              <a:spcBef>
                <a:spcPct val="20000"/>
              </a:spcBef>
              <a:buFont typeface="Wingdings" panose="05000000000000000000" pitchFamily="2" charset="2"/>
              <a:buChar char="Ø"/>
              <a:defRPr/>
            </a:pPr>
            <a:r>
              <a:rPr lang="tr-TR" sz="2800" dirty="0" err="1" smtClean="0"/>
              <a:t>Juniperus</a:t>
            </a:r>
            <a:r>
              <a:rPr lang="tr-TR" sz="2800" dirty="0" smtClean="0"/>
              <a:t> </a:t>
            </a:r>
            <a:r>
              <a:rPr lang="tr-TR" sz="2800" dirty="0" err="1"/>
              <a:t>Oxycedrus</a:t>
            </a:r>
            <a:r>
              <a:rPr lang="tr-TR" sz="2800" dirty="0"/>
              <a:t> </a:t>
            </a:r>
            <a:r>
              <a:rPr lang="tr-TR" sz="2800" dirty="0" err="1"/>
              <a:t>Wood</a:t>
            </a:r>
            <a:r>
              <a:rPr lang="tr-TR" sz="2800" dirty="0"/>
              <a:t> </a:t>
            </a:r>
            <a:r>
              <a:rPr lang="tr-TR" sz="2800" dirty="0" err="1"/>
              <a:t>Oil</a:t>
            </a:r>
            <a:r>
              <a:rPr lang="tr-TR" sz="2800" dirty="0"/>
              <a:t> </a:t>
            </a:r>
            <a:endParaRPr lang="tr-TR" sz="2800" dirty="0" smtClean="0"/>
          </a:p>
          <a:p>
            <a:pPr marL="342900" indent="-342900">
              <a:spcBef>
                <a:spcPct val="20000"/>
              </a:spcBef>
              <a:buFont typeface="Wingdings" panose="05000000000000000000" pitchFamily="2" charset="2"/>
              <a:buChar char="Ø"/>
              <a:defRPr/>
            </a:pPr>
            <a:r>
              <a:rPr lang="tr-TR" sz="2800" dirty="0" err="1" smtClean="0"/>
              <a:t>Rosmarinus</a:t>
            </a:r>
            <a:r>
              <a:rPr lang="tr-TR" sz="2800" dirty="0" smtClean="0"/>
              <a:t> </a:t>
            </a:r>
            <a:r>
              <a:rPr lang="tr-TR" sz="2800" dirty="0"/>
              <a:t>Officinalis (</a:t>
            </a:r>
            <a:r>
              <a:rPr lang="tr-TR" sz="2800" dirty="0" err="1"/>
              <a:t>Rosemary</a:t>
            </a:r>
            <a:r>
              <a:rPr lang="tr-TR" sz="2800" dirty="0"/>
              <a:t>) </a:t>
            </a:r>
            <a:r>
              <a:rPr lang="tr-TR" sz="2800" dirty="0" err="1"/>
              <a:t>Leaf</a:t>
            </a:r>
            <a:r>
              <a:rPr lang="tr-TR" sz="2800" dirty="0"/>
              <a:t> </a:t>
            </a:r>
            <a:r>
              <a:rPr lang="tr-TR" sz="2800" dirty="0" err="1"/>
              <a:t>Oil</a:t>
            </a:r>
            <a:r>
              <a:rPr lang="tr-TR" sz="2800" dirty="0"/>
              <a:t> </a:t>
            </a:r>
            <a:endParaRPr lang="tr-TR" sz="2800" dirty="0" smtClean="0"/>
          </a:p>
          <a:p>
            <a:pPr marL="342900" indent="-342900">
              <a:spcBef>
                <a:spcPct val="20000"/>
              </a:spcBef>
              <a:buFont typeface="Wingdings" panose="05000000000000000000" pitchFamily="2" charset="2"/>
              <a:buChar char="Ø"/>
              <a:defRPr/>
            </a:pPr>
            <a:r>
              <a:rPr lang="tr-TR" sz="2800" dirty="0" err="1" smtClean="0"/>
              <a:t>Mentha</a:t>
            </a:r>
            <a:r>
              <a:rPr lang="tr-TR" sz="2800" dirty="0" smtClean="0"/>
              <a:t> </a:t>
            </a:r>
            <a:r>
              <a:rPr lang="tr-TR" sz="2800" dirty="0" err="1"/>
              <a:t>Piperita</a:t>
            </a:r>
            <a:r>
              <a:rPr lang="tr-TR" sz="2800" dirty="0"/>
              <a:t> (</a:t>
            </a:r>
            <a:r>
              <a:rPr lang="tr-TR" sz="2800" dirty="0" err="1"/>
              <a:t>Peppermint</a:t>
            </a:r>
            <a:r>
              <a:rPr lang="tr-TR" sz="2800" dirty="0"/>
              <a:t>) </a:t>
            </a:r>
            <a:r>
              <a:rPr lang="tr-TR" sz="2800" dirty="0" err="1"/>
              <a:t>Oil</a:t>
            </a:r>
            <a:r>
              <a:rPr lang="tr-TR" sz="2800" dirty="0"/>
              <a:t> </a:t>
            </a:r>
            <a:endParaRPr lang="tr-TR" sz="3600" dirty="0">
              <a:latin typeface="Avant Garde Book BT"/>
              <a:cs typeface="Avant Garde Book BT"/>
            </a:endParaRPr>
          </a:p>
        </p:txBody>
      </p:sp>
      <p:sp>
        <p:nvSpPr>
          <p:cNvPr id="2" name="Dikdörtgen 1"/>
          <p:cNvSpPr/>
          <p:nvPr/>
        </p:nvSpPr>
        <p:spPr>
          <a:xfrm>
            <a:off x="844062" y="2405575"/>
            <a:ext cx="4375052" cy="3539430"/>
          </a:xfrm>
          <a:prstGeom prst="rect">
            <a:avLst/>
          </a:prstGeom>
        </p:spPr>
        <p:txBody>
          <a:bodyPr wrap="square">
            <a:spAutoFit/>
          </a:bodyPr>
          <a:lstStyle/>
          <a:p>
            <a:pPr marL="342900" indent="-342900">
              <a:spcBef>
                <a:spcPct val="20000"/>
              </a:spcBef>
              <a:buFont typeface="Wingdings" panose="05000000000000000000" pitchFamily="2" charset="2"/>
              <a:buChar char="Ø"/>
              <a:defRPr/>
            </a:pPr>
            <a:r>
              <a:rPr lang="tr-TR" sz="2800" dirty="0" err="1"/>
              <a:t>Piroctone</a:t>
            </a:r>
            <a:r>
              <a:rPr lang="tr-TR" sz="2800" dirty="0"/>
              <a:t> </a:t>
            </a:r>
            <a:r>
              <a:rPr lang="tr-TR" sz="2800" dirty="0" err="1"/>
              <a:t>Olamin</a:t>
            </a:r>
            <a:r>
              <a:rPr lang="tr-TR" sz="2800" dirty="0"/>
              <a:t>  </a:t>
            </a:r>
          </a:p>
          <a:p>
            <a:pPr marL="342900" indent="-342900">
              <a:spcBef>
                <a:spcPct val="20000"/>
              </a:spcBef>
              <a:buFont typeface="Wingdings" panose="05000000000000000000" pitchFamily="2" charset="2"/>
              <a:buChar char="Ø"/>
              <a:defRPr/>
            </a:pPr>
            <a:r>
              <a:rPr lang="tr-TR" sz="2800" dirty="0" err="1"/>
              <a:t>Glycolic</a:t>
            </a:r>
            <a:r>
              <a:rPr lang="tr-TR" sz="2800" dirty="0"/>
              <a:t> </a:t>
            </a:r>
            <a:r>
              <a:rPr lang="tr-TR" sz="2800" dirty="0" err="1"/>
              <a:t>acid</a:t>
            </a:r>
            <a:r>
              <a:rPr lang="tr-TR" sz="2800" dirty="0"/>
              <a:t> </a:t>
            </a:r>
          </a:p>
          <a:p>
            <a:pPr marL="342900" indent="-342900">
              <a:spcBef>
                <a:spcPct val="20000"/>
              </a:spcBef>
              <a:buFont typeface="Wingdings" panose="05000000000000000000" pitchFamily="2" charset="2"/>
              <a:buChar char="Ø"/>
              <a:defRPr/>
            </a:pPr>
            <a:r>
              <a:rPr lang="tr-TR" sz="2800" dirty="0" err="1"/>
              <a:t>Salicylic</a:t>
            </a:r>
            <a:r>
              <a:rPr lang="tr-TR" sz="2800" dirty="0"/>
              <a:t> Acid:</a:t>
            </a:r>
          </a:p>
          <a:p>
            <a:pPr marL="342900" indent="-342900">
              <a:spcBef>
                <a:spcPct val="20000"/>
              </a:spcBef>
              <a:buFont typeface="Wingdings" panose="05000000000000000000" pitchFamily="2" charset="2"/>
              <a:buChar char="Ø"/>
              <a:defRPr/>
            </a:pPr>
            <a:r>
              <a:rPr lang="tr-TR" sz="2800" dirty="0"/>
              <a:t> </a:t>
            </a:r>
            <a:r>
              <a:rPr lang="tr-TR" sz="2800" dirty="0" err="1"/>
              <a:t>Melaleuca</a:t>
            </a:r>
            <a:r>
              <a:rPr lang="tr-TR" sz="2800" dirty="0"/>
              <a:t> </a:t>
            </a:r>
            <a:r>
              <a:rPr lang="tr-TR" sz="2800" dirty="0" err="1"/>
              <a:t>Alternifolia</a:t>
            </a:r>
            <a:r>
              <a:rPr lang="tr-TR" sz="2800" dirty="0"/>
              <a:t> (</a:t>
            </a:r>
            <a:r>
              <a:rPr lang="tr-TR" sz="2800" dirty="0" err="1"/>
              <a:t>Tea</a:t>
            </a:r>
            <a:r>
              <a:rPr lang="tr-TR" sz="2800" dirty="0"/>
              <a:t> </a:t>
            </a:r>
            <a:r>
              <a:rPr lang="tr-TR" sz="2800" dirty="0" err="1"/>
              <a:t>Tree</a:t>
            </a:r>
            <a:r>
              <a:rPr lang="tr-TR" sz="2800" dirty="0"/>
              <a:t>) </a:t>
            </a:r>
            <a:r>
              <a:rPr lang="tr-TR" sz="2800" dirty="0" err="1"/>
              <a:t>Leaf</a:t>
            </a:r>
            <a:r>
              <a:rPr lang="tr-TR" sz="2800" dirty="0"/>
              <a:t> </a:t>
            </a:r>
            <a:r>
              <a:rPr lang="tr-TR" sz="2800" dirty="0" err="1"/>
              <a:t>Oil</a:t>
            </a:r>
            <a:r>
              <a:rPr lang="tr-TR" sz="2800" dirty="0"/>
              <a:t> </a:t>
            </a:r>
          </a:p>
          <a:p>
            <a:pPr marL="342900" indent="-342900">
              <a:spcBef>
                <a:spcPct val="20000"/>
              </a:spcBef>
              <a:buFont typeface="Wingdings" panose="05000000000000000000" pitchFamily="2" charset="2"/>
              <a:buChar char="Ø"/>
              <a:defRPr/>
            </a:pPr>
            <a:r>
              <a:rPr lang="tr-TR" sz="2800" dirty="0" err="1"/>
              <a:t>Sulfur</a:t>
            </a:r>
            <a:endParaRPr lang="tr-TR" sz="2800" dirty="0"/>
          </a:p>
          <a:p>
            <a:pPr marL="342900" indent="-342900">
              <a:spcBef>
                <a:spcPct val="20000"/>
              </a:spcBef>
              <a:buFont typeface="Wingdings" panose="05000000000000000000" pitchFamily="2" charset="2"/>
              <a:buChar char="Ø"/>
              <a:defRPr/>
            </a:pPr>
            <a:r>
              <a:rPr lang="tr-TR" sz="2800" dirty="0" err="1"/>
              <a:t>Menthol</a:t>
            </a:r>
            <a:endParaRPr lang="tr-TR" sz="2800" dirty="0"/>
          </a:p>
        </p:txBody>
      </p:sp>
    </p:spTree>
    <p:extLst>
      <p:ext uri="{BB962C8B-B14F-4D97-AF65-F5344CB8AC3E}">
        <p14:creationId xmlns:p14="http://schemas.microsoft.com/office/powerpoint/2010/main" val="3151044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84113" y="890552"/>
            <a:ext cx="4512261" cy="646331"/>
          </a:xfrm>
          <a:prstGeom prst="rect">
            <a:avLst/>
          </a:prstGeom>
          <a:noFill/>
        </p:spPr>
        <p:txBody>
          <a:bodyPr wrap="none" rtlCol="0">
            <a:spAutoFit/>
          </a:bodyPr>
          <a:lstStyle/>
          <a:p>
            <a:pPr algn="ctr"/>
            <a:r>
              <a:rPr lang="tr-TR" sz="3600" b="1" dirty="0"/>
              <a:t>PIROCTONE OLAMINE</a:t>
            </a:r>
          </a:p>
        </p:txBody>
      </p:sp>
      <p:pic>
        <p:nvPicPr>
          <p:cNvPr id="3" name="Resim 2"/>
          <p:cNvPicPr>
            <a:picLocks noChangeAspect="1"/>
          </p:cNvPicPr>
          <p:nvPr/>
        </p:nvPicPr>
        <p:blipFill>
          <a:blip r:embed="rId2"/>
          <a:stretch>
            <a:fillRect/>
          </a:stretch>
        </p:blipFill>
        <p:spPr>
          <a:xfrm>
            <a:off x="481634" y="1577292"/>
            <a:ext cx="4306498" cy="3832783"/>
          </a:xfrm>
          <a:prstGeom prst="rect">
            <a:avLst/>
          </a:prstGeom>
        </p:spPr>
      </p:pic>
      <p:sp>
        <p:nvSpPr>
          <p:cNvPr id="4" name="Metin kutusu 3"/>
          <p:cNvSpPr txBox="1"/>
          <p:nvPr/>
        </p:nvSpPr>
        <p:spPr>
          <a:xfrm>
            <a:off x="6089872" y="2350851"/>
            <a:ext cx="5267789" cy="2092881"/>
          </a:xfrm>
          <a:prstGeom prst="rect">
            <a:avLst/>
          </a:prstGeom>
          <a:noFill/>
        </p:spPr>
        <p:txBody>
          <a:bodyPr wrap="none" rtlCol="0">
            <a:spAutoFit/>
          </a:bodyPr>
          <a:lstStyle/>
          <a:p>
            <a:pPr marL="285750" indent="-285750">
              <a:buFont typeface="Arial" panose="020B0604020202020204" pitchFamily="34" charset="0"/>
              <a:buChar char="•"/>
            </a:pPr>
            <a:r>
              <a:rPr lang="tr-TR" sz="2800" dirty="0"/>
              <a:t>Pullanmayı azaltır.</a:t>
            </a:r>
          </a:p>
          <a:p>
            <a:pPr marL="285750" indent="-285750">
              <a:buFont typeface="Arial" panose="020B0604020202020204" pitchFamily="34" charset="0"/>
              <a:buChar char="•"/>
            </a:pPr>
            <a:r>
              <a:rPr lang="tr-TR" sz="2800" dirty="0"/>
              <a:t>İltihaplı saç derisini yatıştırır.</a:t>
            </a:r>
          </a:p>
          <a:p>
            <a:pPr marL="285750" indent="-285750">
              <a:buFont typeface="Arial" panose="020B0604020202020204" pitchFamily="34" charset="0"/>
              <a:buChar char="•"/>
            </a:pPr>
            <a:r>
              <a:rPr lang="tr-TR" sz="2800" dirty="0"/>
              <a:t>Mantar enfeksiyonlarını yok eder.</a:t>
            </a:r>
          </a:p>
          <a:p>
            <a:pPr marL="285750" indent="-285750">
              <a:buFont typeface="Arial" panose="020B0604020202020204" pitchFamily="34" charset="0"/>
              <a:buChar char="•"/>
            </a:pPr>
            <a:r>
              <a:rPr lang="tr-TR" sz="2800" dirty="0"/>
              <a:t>Vücuttaki kötü kokuyu giderir. </a:t>
            </a:r>
          </a:p>
          <a:p>
            <a:pPr marL="285750" indent="-285750">
              <a:buFont typeface="Arial" panose="020B0604020202020204" pitchFamily="34" charset="0"/>
              <a:buChar char="•"/>
            </a:pPr>
            <a:endParaRPr lang="tr-TR" dirty="0"/>
          </a:p>
        </p:txBody>
      </p:sp>
      <p:sp>
        <p:nvSpPr>
          <p:cNvPr id="5" name="Metin kutusu 4"/>
          <p:cNvSpPr txBox="1"/>
          <p:nvPr/>
        </p:nvSpPr>
        <p:spPr>
          <a:xfrm>
            <a:off x="1017954" y="5519310"/>
            <a:ext cx="3860352" cy="523220"/>
          </a:xfrm>
          <a:prstGeom prst="rect">
            <a:avLst/>
          </a:prstGeom>
          <a:noFill/>
        </p:spPr>
        <p:txBody>
          <a:bodyPr wrap="none" rtlCol="0">
            <a:spAutoFit/>
          </a:bodyPr>
          <a:lstStyle/>
          <a:p>
            <a:r>
              <a:rPr lang="tr-TR" sz="2800" b="1" dirty="0">
                <a:solidFill>
                  <a:srgbClr val="FF0000"/>
                </a:solidFill>
              </a:rPr>
              <a:t>%0,5 </a:t>
            </a:r>
            <a:r>
              <a:rPr lang="tr-TR" sz="2800" b="1" dirty="0" err="1">
                <a:ln w="0"/>
                <a:solidFill>
                  <a:srgbClr val="FF0000"/>
                </a:solidFill>
                <a:effectLst>
                  <a:outerShdw blurRad="38100" dist="19050" dir="2700000" algn="tl" rotWithShape="0">
                    <a:schemeClr val="dk1">
                      <a:alpha val="40000"/>
                    </a:schemeClr>
                  </a:outerShdw>
                </a:effectLst>
              </a:rPr>
              <a:t>Piroctone</a:t>
            </a:r>
            <a:r>
              <a:rPr lang="tr-TR" sz="2800" b="1" dirty="0">
                <a:solidFill>
                  <a:srgbClr val="FF0000"/>
                </a:solidFill>
              </a:rPr>
              <a:t> </a:t>
            </a:r>
            <a:r>
              <a:rPr lang="tr-TR" sz="2800" b="1" dirty="0" err="1">
                <a:solidFill>
                  <a:srgbClr val="FF0000"/>
                </a:solidFill>
              </a:rPr>
              <a:t>Olamine</a:t>
            </a:r>
            <a:endParaRPr lang="tr-TR" sz="2800" b="1" dirty="0">
              <a:solidFill>
                <a:srgbClr val="FF0000"/>
              </a:solidFill>
            </a:endParaRPr>
          </a:p>
        </p:txBody>
      </p:sp>
      <p:sp>
        <p:nvSpPr>
          <p:cNvPr id="8" name="Metin kutusu 7"/>
          <p:cNvSpPr txBox="1"/>
          <p:nvPr/>
        </p:nvSpPr>
        <p:spPr>
          <a:xfrm>
            <a:off x="5312507" y="5148465"/>
            <a:ext cx="1255472" cy="523220"/>
          </a:xfrm>
          <a:prstGeom prst="rect">
            <a:avLst/>
          </a:prstGeom>
          <a:noFill/>
        </p:spPr>
        <p:txBody>
          <a:bodyPr wrap="none" rtlCol="0">
            <a:spAutoFit/>
          </a:bodyPr>
          <a:lstStyle/>
          <a:p>
            <a:r>
              <a:rPr lang="tr-TR" sz="2800" dirty="0"/>
              <a:t>6 hafta</a:t>
            </a:r>
          </a:p>
        </p:txBody>
      </p:sp>
      <p:sp>
        <p:nvSpPr>
          <p:cNvPr id="9" name="Metin kutusu 8"/>
          <p:cNvSpPr txBox="1"/>
          <p:nvPr/>
        </p:nvSpPr>
        <p:spPr>
          <a:xfrm>
            <a:off x="7092354" y="5519310"/>
            <a:ext cx="5090176" cy="523220"/>
          </a:xfrm>
          <a:prstGeom prst="rect">
            <a:avLst/>
          </a:prstGeom>
          <a:noFill/>
        </p:spPr>
        <p:txBody>
          <a:bodyPr wrap="none" rtlCol="0">
            <a:spAutoFit/>
          </a:bodyPr>
          <a:lstStyle/>
          <a:p>
            <a:r>
              <a:rPr lang="tr-TR" sz="2800" b="1" dirty="0">
                <a:solidFill>
                  <a:srgbClr val="FF0000"/>
                </a:solidFill>
              </a:rPr>
              <a:t>%81,7 oranında kepekte azalma</a:t>
            </a:r>
          </a:p>
        </p:txBody>
      </p:sp>
      <p:cxnSp>
        <p:nvCxnSpPr>
          <p:cNvPr id="13" name="Düz Ok Bağlayıcısı 12"/>
          <p:cNvCxnSpPr/>
          <p:nvPr/>
        </p:nvCxnSpPr>
        <p:spPr>
          <a:xfrm>
            <a:off x="4921135" y="5780920"/>
            <a:ext cx="1945178" cy="0"/>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7168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par>
                                <p:cTn id="17" presetID="53" presetClass="entr" presetSubtype="16"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Effect transition="in" filter="fade">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t>Glycolic</a:t>
            </a:r>
            <a:r>
              <a:rPr lang="tr-TR" sz="4000" dirty="0" smtClean="0"/>
              <a:t> </a:t>
            </a:r>
            <a:r>
              <a:rPr lang="tr-TR" sz="4000" dirty="0" err="1"/>
              <a:t>A</a:t>
            </a:r>
            <a:r>
              <a:rPr lang="tr-TR" sz="4000" dirty="0" err="1" smtClean="0"/>
              <a:t>sid</a:t>
            </a:r>
            <a:endParaRPr lang="tr-TR" sz="4000" dirty="0"/>
          </a:p>
        </p:txBody>
      </p:sp>
      <p:sp>
        <p:nvSpPr>
          <p:cNvPr id="9" name="İçerik Yer Tutucusu 2"/>
          <p:cNvSpPr txBox="1">
            <a:spLocks/>
          </p:cNvSpPr>
          <p:nvPr/>
        </p:nvSpPr>
        <p:spPr>
          <a:xfrm>
            <a:off x="777921" y="1438732"/>
            <a:ext cx="10515599" cy="15154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K</a:t>
            </a:r>
            <a:r>
              <a:rPr lang="tr-TR" sz="2400" dirty="0" smtClean="0"/>
              <a:t>ir</a:t>
            </a:r>
            <a:r>
              <a:rPr lang="tr-TR" sz="2400" dirty="0"/>
              <a:t>, yağ ve ölü cilt hücrelerini temizlemek için cildin üst katmanına etki ederek çalışmakta. Aşındırıcı olmayan dokusuyla, ciltte harika bir peeling etkisi yaratır. Bu sebeple cilt yenileme amacıyla daha çok peeling olarak kullanılır.</a:t>
            </a:r>
          </a:p>
        </p:txBody>
      </p:sp>
      <p:sp>
        <p:nvSpPr>
          <p:cNvPr id="6" name="Unvan 1"/>
          <p:cNvSpPr txBox="1">
            <a:spLocks/>
          </p:cNvSpPr>
          <p:nvPr/>
        </p:nvSpPr>
        <p:spPr>
          <a:xfrm>
            <a:off x="775645" y="2577672"/>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cs typeface="Avant Garde Book BT"/>
              </a:rPr>
              <a:t>Salisilic</a:t>
            </a:r>
            <a:r>
              <a:rPr lang="tr-TR" sz="4000" dirty="0" smtClean="0">
                <a:cs typeface="Avant Garde Book BT"/>
              </a:rPr>
              <a:t> </a:t>
            </a:r>
            <a:r>
              <a:rPr lang="tr-TR" sz="4000" dirty="0" err="1" smtClean="0">
                <a:cs typeface="Avant Garde Book BT"/>
              </a:rPr>
              <a:t>Asid</a:t>
            </a:r>
            <a:endParaRPr lang="tr-TR" sz="4000" dirty="0">
              <a:cs typeface="Avant Garde Book BT"/>
            </a:endParaRPr>
          </a:p>
        </p:txBody>
      </p:sp>
      <p:sp>
        <p:nvSpPr>
          <p:cNvPr id="8" name="İçerik Yer Tutucusu 2"/>
          <p:cNvSpPr txBox="1">
            <a:spLocks/>
          </p:cNvSpPr>
          <p:nvPr/>
        </p:nvSpPr>
        <p:spPr>
          <a:xfrm>
            <a:off x="775646" y="3675214"/>
            <a:ext cx="10515599" cy="19732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smtClean="0"/>
              <a:t>Saç</a:t>
            </a:r>
            <a:r>
              <a:rPr lang="tr-TR" sz="2400" dirty="0"/>
              <a:t> derisini temizler, ölü hücreleri ve yağı temizler ve oksijeni saç köklerine aktarır. Aynı zamanda bir kese görevi görür ve kafa derisi iltihabını gidermeye yardımcı olur. Böylece aspirin ve saç dökülmesi arasında ki bağlantıyı kurmuş oluyoruz.</a:t>
            </a:r>
          </a:p>
        </p:txBody>
      </p:sp>
    </p:spTree>
    <p:extLst>
      <p:ext uri="{BB962C8B-B14F-4D97-AF65-F5344CB8AC3E}">
        <p14:creationId xmlns:p14="http://schemas.microsoft.com/office/powerpoint/2010/main" val="2692018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Alternifolia</a:t>
            </a:r>
            <a:r>
              <a:rPr lang="tr-TR" sz="4000" dirty="0"/>
              <a:t> (</a:t>
            </a:r>
            <a:r>
              <a:rPr lang="tr-TR" sz="4000" dirty="0" err="1"/>
              <a:t>Tea</a:t>
            </a:r>
            <a:r>
              <a:rPr lang="tr-TR" sz="4000" dirty="0"/>
              <a:t> </a:t>
            </a:r>
            <a:r>
              <a:rPr lang="tr-TR" sz="4000" dirty="0" err="1"/>
              <a:t>Tree</a:t>
            </a:r>
            <a:r>
              <a:rPr lang="tr-TR" sz="4000" dirty="0"/>
              <a:t>) </a:t>
            </a:r>
            <a:r>
              <a:rPr lang="tr-TR" sz="4000" dirty="0" err="1"/>
              <a:t>Leaf</a:t>
            </a:r>
            <a:r>
              <a:rPr lang="tr-TR" sz="4000" dirty="0"/>
              <a:t> </a:t>
            </a:r>
            <a:r>
              <a:rPr lang="tr-TR" sz="4000" dirty="0" err="1"/>
              <a:t>Oil</a:t>
            </a:r>
            <a:endParaRPr lang="tr-TR" sz="4000" dirty="0"/>
          </a:p>
        </p:txBody>
      </p:sp>
      <p:sp>
        <p:nvSpPr>
          <p:cNvPr id="9" name="İçerik Yer Tutucusu 2"/>
          <p:cNvSpPr txBox="1">
            <a:spLocks/>
          </p:cNvSpPr>
          <p:nvPr/>
        </p:nvSpPr>
        <p:spPr>
          <a:xfrm>
            <a:off x="777921" y="1438732"/>
            <a:ext cx="10515599" cy="18671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000" dirty="0" smtClean="0"/>
              <a:t>Kepeği </a:t>
            </a:r>
            <a:r>
              <a:rPr lang="tr-TR" sz="2000" dirty="0"/>
              <a:t>azaltır. </a:t>
            </a:r>
          </a:p>
          <a:p>
            <a:pPr marL="285750" indent="-285750"/>
            <a:r>
              <a:rPr lang="tr-TR" sz="2000" dirty="0" err="1"/>
              <a:t>Topikal</a:t>
            </a:r>
            <a:r>
              <a:rPr lang="tr-TR" sz="2000" dirty="0"/>
              <a:t> antiseptik</a:t>
            </a:r>
          </a:p>
          <a:p>
            <a:pPr marL="285750" indent="-285750"/>
            <a:r>
              <a:rPr lang="tr-TR" sz="2000" dirty="0"/>
              <a:t>Terpinen-4-ol sayesinde </a:t>
            </a:r>
            <a:r>
              <a:rPr lang="tr-TR" sz="2000" dirty="0" err="1"/>
              <a:t>antimikrobiyal</a:t>
            </a:r>
            <a:r>
              <a:rPr lang="tr-TR" sz="2000" dirty="0"/>
              <a:t> etkiye sahip</a:t>
            </a:r>
          </a:p>
          <a:p>
            <a:pPr marL="285750" indent="-285750"/>
            <a:r>
              <a:rPr lang="tr-TR" sz="2000" dirty="0"/>
              <a:t>Akne lezyonlarını azaltır</a:t>
            </a:r>
            <a:r>
              <a:rPr lang="tr-TR" sz="2000" dirty="0" smtClean="0"/>
              <a:t>.</a:t>
            </a:r>
            <a:endParaRPr lang="tr-TR" sz="2000" dirty="0"/>
          </a:p>
        </p:txBody>
      </p:sp>
      <p:sp>
        <p:nvSpPr>
          <p:cNvPr id="6" name="Unvan 1"/>
          <p:cNvSpPr txBox="1">
            <a:spLocks/>
          </p:cNvSpPr>
          <p:nvPr/>
        </p:nvSpPr>
        <p:spPr>
          <a:xfrm>
            <a:off x="874119" y="3721496"/>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smtClean="0">
                <a:cs typeface="Avant Garde Book BT"/>
              </a:rPr>
              <a:t>Salisilic</a:t>
            </a:r>
            <a:r>
              <a:rPr lang="tr-TR" sz="4000" dirty="0" smtClean="0">
                <a:cs typeface="Avant Garde Book BT"/>
              </a:rPr>
              <a:t> </a:t>
            </a:r>
            <a:r>
              <a:rPr lang="tr-TR" sz="4000" dirty="0" err="1" smtClean="0">
                <a:cs typeface="Avant Garde Book BT"/>
              </a:rPr>
              <a:t>Asid</a:t>
            </a:r>
            <a:endParaRPr lang="tr-TR" sz="4000" dirty="0">
              <a:cs typeface="Avant Garde Book BT"/>
            </a:endParaRPr>
          </a:p>
        </p:txBody>
      </p:sp>
      <p:sp>
        <p:nvSpPr>
          <p:cNvPr id="8" name="İçerik Yer Tutucusu 2"/>
          <p:cNvSpPr txBox="1">
            <a:spLocks/>
          </p:cNvSpPr>
          <p:nvPr/>
        </p:nvSpPr>
        <p:spPr>
          <a:xfrm>
            <a:off x="874120" y="5444205"/>
            <a:ext cx="10515599" cy="19732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smtClean="0"/>
              <a:t>Saç</a:t>
            </a:r>
            <a:r>
              <a:rPr lang="tr-TR" sz="2400" dirty="0"/>
              <a:t> derisini temizler, ölü hücreleri ve yağı temizler ve oksijeni saç köklerine aktarır. Aynı zamanda bir kese görevi görür ve kafa derisi iltihabını gidermeye yardımcı olur. Böylece aspirin ve saç dökülmesi arasında ki bağlantıyı kurmuş oluyoruz.</a:t>
            </a:r>
          </a:p>
        </p:txBody>
      </p:sp>
    </p:spTree>
    <p:extLst>
      <p:ext uri="{BB962C8B-B14F-4D97-AF65-F5344CB8AC3E}">
        <p14:creationId xmlns:p14="http://schemas.microsoft.com/office/powerpoint/2010/main" val="860967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Alternifolia</a:t>
            </a:r>
            <a:r>
              <a:rPr lang="tr-TR" sz="4000" dirty="0"/>
              <a:t> (</a:t>
            </a:r>
            <a:r>
              <a:rPr lang="tr-TR" sz="4000" dirty="0" err="1"/>
              <a:t>Tea</a:t>
            </a:r>
            <a:r>
              <a:rPr lang="tr-TR" sz="4000" dirty="0"/>
              <a:t> </a:t>
            </a:r>
            <a:r>
              <a:rPr lang="tr-TR" sz="4000" dirty="0" err="1"/>
              <a:t>Tree</a:t>
            </a:r>
            <a:r>
              <a:rPr lang="tr-TR" sz="4000" dirty="0"/>
              <a:t>) </a:t>
            </a:r>
            <a:r>
              <a:rPr lang="tr-TR" sz="4000" dirty="0" err="1"/>
              <a:t>Leaf</a:t>
            </a:r>
            <a:r>
              <a:rPr lang="tr-TR" sz="4000" dirty="0"/>
              <a:t> </a:t>
            </a:r>
            <a:r>
              <a:rPr lang="tr-TR" sz="4000" dirty="0" err="1"/>
              <a:t>Oil</a:t>
            </a:r>
            <a:endParaRPr lang="tr-TR" sz="4000" dirty="0"/>
          </a:p>
        </p:txBody>
      </p:sp>
      <p:sp>
        <p:nvSpPr>
          <p:cNvPr id="9" name="İçerik Yer Tutucusu 2"/>
          <p:cNvSpPr txBox="1">
            <a:spLocks/>
          </p:cNvSpPr>
          <p:nvPr/>
        </p:nvSpPr>
        <p:spPr>
          <a:xfrm>
            <a:off x="777921" y="1438732"/>
            <a:ext cx="10515599" cy="18671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000" dirty="0" smtClean="0"/>
              <a:t>Kepeği </a:t>
            </a:r>
            <a:r>
              <a:rPr lang="tr-TR" sz="2000" dirty="0"/>
              <a:t>azaltır. </a:t>
            </a:r>
          </a:p>
          <a:p>
            <a:pPr marL="285750" indent="-285750"/>
            <a:r>
              <a:rPr lang="tr-TR" sz="2000" dirty="0" err="1"/>
              <a:t>Topikal</a:t>
            </a:r>
            <a:r>
              <a:rPr lang="tr-TR" sz="2000" dirty="0"/>
              <a:t> antiseptik</a:t>
            </a:r>
          </a:p>
          <a:p>
            <a:pPr marL="285750" indent="-285750"/>
            <a:r>
              <a:rPr lang="tr-TR" sz="2000" dirty="0"/>
              <a:t>Terpinen-4-ol sayesinde </a:t>
            </a:r>
            <a:r>
              <a:rPr lang="tr-TR" sz="2000" dirty="0" err="1"/>
              <a:t>antimikrobiyal</a:t>
            </a:r>
            <a:r>
              <a:rPr lang="tr-TR" sz="2000" dirty="0"/>
              <a:t> etkiye sahip</a:t>
            </a:r>
          </a:p>
          <a:p>
            <a:pPr marL="285750" indent="-285750"/>
            <a:r>
              <a:rPr lang="tr-TR" sz="2000" dirty="0"/>
              <a:t>Akne lezyonlarını azaltır</a:t>
            </a:r>
            <a:r>
              <a:rPr lang="tr-TR" sz="2000" dirty="0" smtClean="0"/>
              <a:t>.</a:t>
            </a:r>
            <a:endParaRPr lang="tr-TR" sz="2000" dirty="0"/>
          </a:p>
        </p:txBody>
      </p:sp>
      <p:sp>
        <p:nvSpPr>
          <p:cNvPr id="6" name="Unvan 1"/>
          <p:cNvSpPr txBox="1">
            <a:spLocks/>
          </p:cNvSpPr>
          <p:nvPr/>
        </p:nvSpPr>
        <p:spPr>
          <a:xfrm>
            <a:off x="763499" y="3172856"/>
            <a:ext cx="10515600" cy="712173"/>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smtClean="0">
                <a:cs typeface="Avant Garde Book BT"/>
              </a:rPr>
              <a:t>Sülfür</a:t>
            </a:r>
          </a:p>
        </p:txBody>
      </p:sp>
      <p:sp>
        <p:nvSpPr>
          <p:cNvPr id="8" name="İçerik Yer Tutucusu 2"/>
          <p:cNvSpPr txBox="1">
            <a:spLocks/>
          </p:cNvSpPr>
          <p:nvPr/>
        </p:nvSpPr>
        <p:spPr>
          <a:xfrm>
            <a:off x="763499" y="4051408"/>
            <a:ext cx="10515599" cy="4877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smtClean="0"/>
              <a:t>Anti </a:t>
            </a:r>
            <a:r>
              <a:rPr lang="tr-TR" sz="2400" dirty="0" err="1" smtClean="0"/>
              <a:t>bakterial</a:t>
            </a:r>
            <a:r>
              <a:rPr lang="tr-TR" sz="2400" dirty="0" smtClean="0"/>
              <a:t> ve Sebum düzenleyicidir.</a:t>
            </a:r>
            <a:endParaRPr lang="tr-TR" sz="2400" dirty="0"/>
          </a:p>
        </p:txBody>
      </p:sp>
      <p:sp>
        <p:nvSpPr>
          <p:cNvPr id="10" name="Unvan 1"/>
          <p:cNvSpPr txBox="1">
            <a:spLocks/>
          </p:cNvSpPr>
          <p:nvPr/>
        </p:nvSpPr>
        <p:spPr>
          <a:xfrm>
            <a:off x="775220" y="4497828"/>
            <a:ext cx="10515600" cy="712173"/>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smtClean="0">
                <a:cs typeface="Avant Garde Book BT"/>
              </a:rPr>
              <a:t>Mentol</a:t>
            </a:r>
          </a:p>
        </p:txBody>
      </p:sp>
      <p:sp>
        <p:nvSpPr>
          <p:cNvPr id="11" name="İçerik Yer Tutucusu 2"/>
          <p:cNvSpPr txBox="1">
            <a:spLocks/>
          </p:cNvSpPr>
          <p:nvPr/>
        </p:nvSpPr>
        <p:spPr>
          <a:xfrm>
            <a:off x="775220" y="5375284"/>
            <a:ext cx="10515599" cy="11943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Mentolün kan damarlarını genişletme (</a:t>
            </a:r>
            <a:r>
              <a:rPr lang="tr-TR" sz="2400" dirty="0" err="1"/>
              <a:t>vazodilatör</a:t>
            </a:r>
            <a:r>
              <a:rPr lang="tr-TR" sz="2400" dirty="0"/>
              <a:t>) suretiyle kan akışını iyileştirdiği bilimsel olarak kanıtlanmıştır. Ayrıca, kuruluk, kaşıntı ve kafa derisi sorunlarına iyi geldiği bilinmektedir. </a:t>
            </a:r>
          </a:p>
        </p:txBody>
      </p:sp>
    </p:spTree>
    <p:extLst>
      <p:ext uri="{BB962C8B-B14F-4D97-AF65-F5344CB8AC3E}">
        <p14:creationId xmlns:p14="http://schemas.microsoft.com/office/powerpoint/2010/main" val="2048228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63498" y="381897"/>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Zinc</a:t>
            </a:r>
            <a:r>
              <a:rPr lang="tr-TR" sz="4000" dirty="0"/>
              <a:t> PCA </a:t>
            </a:r>
          </a:p>
        </p:txBody>
      </p:sp>
      <p:sp>
        <p:nvSpPr>
          <p:cNvPr id="9" name="İçerik Yer Tutucusu 2"/>
          <p:cNvSpPr txBox="1">
            <a:spLocks/>
          </p:cNvSpPr>
          <p:nvPr/>
        </p:nvSpPr>
        <p:spPr>
          <a:xfrm>
            <a:off x="777921" y="1438732"/>
            <a:ext cx="10515599" cy="13888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a:t> Çinko tuzudur. Sebum salgılanmasını </a:t>
            </a:r>
            <a:r>
              <a:rPr lang="tr-TR" sz="2000" dirty="0" err="1"/>
              <a:t>azaltaran</a:t>
            </a:r>
            <a:r>
              <a:rPr lang="tr-TR" sz="2000" dirty="0"/>
              <a:t> akne kontrolü sağlar ve aynı zamanda cildin nemini korumasına yardımcı olur</a:t>
            </a:r>
            <a:r>
              <a:rPr lang="tr-TR" sz="2000" dirty="0" smtClean="0"/>
              <a:t>.</a:t>
            </a:r>
          </a:p>
          <a:p>
            <a:pPr marL="0" indent="0">
              <a:buNone/>
            </a:pPr>
            <a:r>
              <a:rPr lang="tr-TR" sz="2000" dirty="0"/>
              <a:t>A</a:t>
            </a:r>
            <a:r>
              <a:rPr lang="tr-TR" sz="2000" dirty="0" smtClean="0"/>
              <a:t>kne </a:t>
            </a:r>
            <a:r>
              <a:rPr lang="tr-TR" sz="2000" dirty="0"/>
              <a:t>kaynaklı iltihabı kurutur ve aynı zamanda </a:t>
            </a:r>
            <a:r>
              <a:rPr lang="tr-TR" sz="2000" dirty="0" err="1"/>
              <a:t>sebum</a:t>
            </a:r>
            <a:r>
              <a:rPr lang="tr-TR" sz="2000" dirty="0"/>
              <a:t> salgısını azaltır ve yağ bezlerinin aktivitesini kontrol eder.</a:t>
            </a:r>
          </a:p>
        </p:txBody>
      </p:sp>
      <p:sp>
        <p:nvSpPr>
          <p:cNvPr id="12" name="Unvan 1"/>
          <p:cNvSpPr>
            <a:spLocks noGrp="1"/>
          </p:cNvSpPr>
          <p:nvPr>
            <p:ph type="title"/>
          </p:nvPr>
        </p:nvSpPr>
        <p:spPr>
          <a:xfrm>
            <a:off x="777921" y="2904706"/>
            <a:ext cx="10515600" cy="875845"/>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r>
              <a:rPr lang="tr-TR" sz="4000" dirty="0">
                <a:latin typeface="Cambria" panose="02040503050406030204" pitchFamily="18" charset="0"/>
                <a:ea typeface="Calibri" panose="020F0502020204030204" pitchFamily="34" charset="0"/>
                <a:cs typeface="Times New Roman" panose="02020603050405020304" pitchFamily="18" charset="0"/>
              </a:rPr>
              <a:t>D-PANTHENOL ( PROVİTAMİN B5 )</a:t>
            </a:r>
            <a:endParaRPr lang="tr-TR" sz="4000" dirty="0"/>
          </a:p>
        </p:txBody>
      </p:sp>
      <p:sp>
        <p:nvSpPr>
          <p:cNvPr id="13" name="İçerik Yer Tutucusu 2"/>
          <p:cNvSpPr>
            <a:spLocks noGrp="1"/>
          </p:cNvSpPr>
          <p:nvPr>
            <p:ph sz="half" idx="1"/>
          </p:nvPr>
        </p:nvSpPr>
        <p:spPr>
          <a:xfrm>
            <a:off x="838200" y="4037427"/>
            <a:ext cx="10455320" cy="2139535"/>
          </a:xfrm>
        </p:spPr>
        <p:txBody>
          <a:bodyPr>
            <a:normAutofit fontScale="70000" lnSpcReduction="20000"/>
          </a:bodyPr>
          <a:lstStyle/>
          <a:p>
            <a:pPr marL="342900" lvl="0" indent="-342900" algn="just">
              <a:lnSpc>
                <a:spcPct val="115000"/>
              </a:lnSpc>
              <a:spcAft>
                <a:spcPts val="1000"/>
              </a:spcAft>
              <a:buFont typeface="Wingdings" panose="05000000000000000000" pitchFamily="2" charset="2"/>
              <a:buChar char=""/>
            </a:pPr>
            <a:r>
              <a:rPr lang="tr-TR" dirty="0">
                <a:ea typeface="Calibri" panose="020F0502020204030204" pitchFamily="34" charset="0"/>
                <a:cs typeface="Times New Roman" panose="02020603050405020304" pitchFamily="18" charset="0"/>
              </a:rPr>
              <a:t>Suyu hapsederek cildin nem dengesini korur. </a:t>
            </a:r>
            <a:endParaRPr lang="tr-TR" dirty="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tr-TR" dirty="0">
                <a:ea typeface="Calibri" panose="020F0502020204030204" pitchFamily="34" charset="0"/>
                <a:cs typeface="Times New Roman" panose="02020603050405020304" pitchFamily="18" charset="0"/>
              </a:rPr>
              <a:t>Saçlarda ipeksi bir yumuşaklık  sağlar.</a:t>
            </a:r>
            <a:endParaRPr lang="tr-TR" dirty="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tr-TR" dirty="0">
                <a:ea typeface="Calibri" panose="020F0502020204030204" pitchFamily="34" charset="0"/>
                <a:cs typeface="Times New Roman" panose="02020603050405020304" pitchFamily="18" charset="0"/>
              </a:rPr>
              <a:t>Saçlara esneklik ve kolay tarama özelliği sağlar.</a:t>
            </a:r>
          </a:p>
          <a:p>
            <a:pPr marL="342900" lvl="0" indent="-342900" algn="just">
              <a:lnSpc>
                <a:spcPct val="115000"/>
              </a:lnSpc>
              <a:spcAft>
                <a:spcPts val="1000"/>
              </a:spcAft>
              <a:buFont typeface="Wingdings" panose="05000000000000000000" pitchFamily="2" charset="2"/>
              <a:buChar char=""/>
            </a:pPr>
            <a:r>
              <a:rPr lang="tr-TR" dirty="0">
                <a:ea typeface="Times New Roman" panose="02020603050405020304" pitchFamily="18" charset="0"/>
                <a:cs typeface="Times New Roman" panose="02020603050405020304" pitchFamily="18" charset="0"/>
              </a:rPr>
              <a:t>Saçlarda göz alıcı parlaklık oluşur.</a:t>
            </a:r>
          </a:p>
          <a:p>
            <a:endParaRPr lang="tr-TR" dirty="0"/>
          </a:p>
        </p:txBody>
      </p:sp>
    </p:spTree>
    <p:extLst>
      <p:ext uri="{BB962C8B-B14F-4D97-AF65-F5344CB8AC3E}">
        <p14:creationId xmlns:p14="http://schemas.microsoft.com/office/powerpoint/2010/main" val="2377173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775645" y="382134"/>
            <a:ext cx="10515600" cy="955427"/>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spcBef>
                <a:spcPct val="20000"/>
              </a:spcBef>
              <a:defRPr/>
            </a:pPr>
            <a:r>
              <a:rPr lang="tr-TR" sz="4000" dirty="0" err="1"/>
              <a:t>Juniperus</a:t>
            </a:r>
            <a:r>
              <a:rPr lang="tr-TR" sz="4000" dirty="0"/>
              <a:t> </a:t>
            </a:r>
            <a:r>
              <a:rPr lang="tr-TR" sz="4000" dirty="0" err="1"/>
              <a:t>Oxycedrus</a:t>
            </a:r>
            <a:r>
              <a:rPr lang="tr-TR" sz="4000" dirty="0"/>
              <a:t> </a:t>
            </a:r>
            <a:r>
              <a:rPr lang="tr-TR" sz="4000" dirty="0" err="1"/>
              <a:t>Wood</a:t>
            </a:r>
            <a:r>
              <a:rPr lang="tr-TR" sz="4000" dirty="0"/>
              <a:t> </a:t>
            </a:r>
            <a:r>
              <a:rPr lang="tr-TR" sz="4000" dirty="0" err="1"/>
              <a:t>Oil</a:t>
            </a:r>
            <a:r>
              <a:rPr lang="tr-TR" sz="4000" dirty="0"/>
              <a:t> </a:t>
            </a:r>
            <a:endParaRPr lang="tr-TR" sz="4000" dirty="0" smtClean="0"/>
          </a:p>
          <a:p>
            <a:pPr algn="ctr">
              <a:spcBef>
                <a:spcPct val="20000"/>
              </a:spcBef>
              <a:defRPr/>
            </a:pPr>
            <a:r>
              <a:rPr lang="tr-TR" sz="4000" dirty="0" err="1" smtClean="0"/>
              <a:t>Rosmarinus</a:t>
            </a:r>
            <a:r>
              <a:rPr lang="tr-TR" sz="4000" dirty="0" smtClean="0"/>
              <a:t>(ardıç katranı)</a:t>
            </a:r>
            <a:endParaRPr lang="tr-TR" sz="4000" dirty="0"/>
          </a:p>
        </p:txBody>
      </p:sp>
      <p:sp>
        <p:nvSpPr>
          <p:cNvPr id="9" name="İçerik Yer Tutucusu 2"/>
          <p:cNvSpPr txBox="1">
            <a:spLocks/>
          </p:cNvSpPr>
          <p:nvPr/>
        </p:nvSpPr>
        <p:spPr>
          <a:xfrm>
            <a:off x="777921" y="1438732"/>
            <a:ext cx="10515599" cy="11213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000" dirty="0"/>
              <a:t>Ardıç katranı saç derisindeki egzamayı ve sedef hastalığını tedavi eder. Saçta ve saç diplerinde oluşan kızarıklık, kepeklenme ve pul </a:t>
            </a:r>
            <a:r>
              <a:rPr lang="tr-TR" sz="2000" dirty="0" err="1"/>
              <a:t>pul</a:t>
            </a:r>
            <a:r>
              <a:rPr lang="tr-TR" sz="2000" dirty="0"/>
              <a:t> dökülmeler için ardıç katranı şampuanı önerilebilir. Ardıç katranı içeren şampuan derideki uyuz rahatsızlıkları için de</a:t>
            </a:r>
          </a:p>
        </p:txBody>
      </p:sp>
      <p:sp>
        <p:nvSpPr>
          <p:cNvPr id="6" name="Unvan 1"/>
          <p:cNvSpPr txBox="1">
            <a:spLocks/>
          </p:cNvSpPr>
          <p:nvPr/>
        </p:nvSpPr>
        <p:spPr>
          <a:xfrm>
            <a:off x="763498" y="2560057"/>
            <a:ext cx="10515600" cy="712173"/>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t>Rosmarinus</a:t>
            </a:r>
            <a:r>
              <a:rPr lang="tr-TR" sz="4000" dirty="0"/>
              <a:t> Officinalis (</a:t>
            </a:r>
            <a:r>
              <a:rPr lang="tr-TR" sz="4000" dirty="0" err="1"/>
              <a:t>Rosemary</a:t>
            </a:r>
            <a:r>
              <a:rPr lang="tr-TR" sz="4000" dirty="0"/>
              <a:t>) </a:t>
            </a:r>
            <a:r>
              <a:rPr lang="tr-TR" sz="4000" dirty="0" err="1"/>
              <a:t>Leaf</a:t>
            </a:r>
            <a:r>
              <a:rPr lang="tr-TR" sz="4000" dirty="0"/>
              <a:t> </a:t>
            </a:r>
            <a:r>
              <a:rPr lang="tr-TR" sz="4000" dirty="0" err="1" smtClean="0"/>
              <a:t>Oil</a:t>
            </a:r>
            <a:r>
              <a:rPr lang="tr-TR" sz="4000" dirty="0" smtClean="0"/>
              <a:t> </a:t>
            </a:r>
            <a:r>
              <a:rPr lang="tr-TR" sz="4000" smtClean="0"/>
              <a:t>(Biberiye Yağı) </a:t>
            </a:r>
            <a:endParaRPr lang="tr-TR" sz="4000" dirty="0"/>
          </a:p>
        </p:txBody>
      </p:sp>
      <p:sp>
        <p:nvSpPr>
          <p:cNvPr id="8" name="İçerik Yer Tutucusu 2"/>
          <p:cNvSpPr txBox="1">
            <a:spLocks/>
          </p:cNvSpPr>
          <p:nvPr/>
        </p:nvSpPr>
        <p:spPr>
          <a:xfrm>
            <a:off x="763498" y="3367714"/>
            <a:ext cx="10515599" cy="11270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S</a:t>
            </a:r>
            <a:r>
              <a:rPr lang="tr-TR" sz="2400" dirty="0" smtClean="0"/>
              <a:t>aç </a:t>
            </a:r>
            <a:r>
              <a:rPr lang="tr-TR" sz="2400" dirty="0"/>
              <a:t>köklerinin daha </a:t>
            </a:r>
            <a:r>
              <a:rPr lang="tr-TR" sz="2400" dirty="0" err="1"/>
              <a:t>daha</a:t>
            </a:r>
            <a:r>
              <a:rPr lang="tr-TR" sz="2400" dirty="0"/>
              <a:t> güçlü hale gelmesini sağlayarak </a:t>
            </a:r>
            <a:r>
              <a:rPr lang="tr-TR" sz="2400" b="1" dirty="0"/>
              <a:t>saçların</a:t>
            </a:r>
            <a:r>
              <a:rPr lang="tr-TR" sz="2400" dirty="0"/>
              <a:t> daha hızlı uzamasına yardımcı olur. Ayrıca, biberiye yağının, erken saç dökülmesini ve </a:t>
            </a:r>
            <a:r>
              <a:rPr lang="tr-TR" sz="2400" b="1" dirty="0"/>
              <a:t>saçın</a:t>
            </a:r>
            <a:r>
              <a:rPr lang="tr-TR" sz="2400" dirty="0"/>
              <a:t> grileşmesini yavaşlattığı düşünülmektedir.</a:t>
            </a:r>
          </a:p>
        </p:txBody>
      </p:sp>
      <p:sp>
        <p:nvSpPr>
          <p:cNvPr id="10" name="Unvan 1"/>
          <p:cNvSpPr txBox="1">
            <a:spLocks/>
          </p:cNvSpPr>
          <p:nvPr/>
        </p:nvSpPr>
        <p:spPr>
          <a:xfrm>
            <a:off x="775220" y="4497828"/>
            <a:ext cx="10515600" cy="712173"/>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spcBef>
                <a:spcPct val="20000"/>
              </a:spcBef>
              <a:defRPr/>
            </a:pPr>
            <a:r>
              <a:rPr lang="tr-TR" sz="4000" dirty="0" err="1">
                <a:cs typeface="Avant Garde Book BT"/>
              </a:rPr>
              <a:t>Mentha</a:t>
            </a:r>
            <a:r>
              <a:rPr lang="tr-TR" sz="4000" dirty="0">
                <a:cs typeface="Avant Garde Book BT"/>
              </a:rPr>
              <a:t> </a:t>
            </a:r>
            <a:r>
              <a:rPr lang="tr-TR" sz="4000" dirty="0" err="1">
                <a:cs typeface="Avant Garde Book BT"/>
              </a:rPr>
              <a:t>Piperita</a:t>
            </a:r>
            <a:r>
              <a:rPr lang="tr-TR" sz="4000" dirty="0">
                <a:cs typeface="Avant Garde Book BT"/>
              </a:rPr>
              <a:t> (</a:t>
            </a:r>
            <a:r>
              <a:rPr lang="tr-TR" sz="4000" dirty="0" err="1">
                <a:cs typeface="Avant Garde Book BT"/>
              </a:rPr>
              <a:t>Peppermint</a:t>
            </a:r>
            <a:r>
              <a:rPr lang="tr-TR" sz="4000" dirty="0">
                <a:cs typeface="Avant Garde Book BT"/>
              </a:rPr>
              <a:t>) </a:t>
            </a:r>
            <a:r>
              <a:rPr lang="tr-TR" sz="4000" dirty="0" err="1">
                <a:cs typeface="Avant Garde Book BT"/>
              </a:rPr>
              <a:t>Oil</a:t>
            </a:r>
            <a:r>
              <a:rPr lang="tr-TR" sz="4000" dirty="0">
                <a:cs typeface="Avant Garde Book BT"/>
              </a:rPr>
              <a:t> </a:t>
            </a:r>
            <a:r>
              <a:rPr lang="tr-TR" sz="4000" dirty="0" smtClean="0">
                <a:cs typeface="Avant Garde Book BT"/>
              </a:rPr>
              <a:t>(Nane Yağı)</a:t>
            </a:r>
          </a:p>
        </p:txBody>
      </p:sp>
      <p:sp>
        <p:nvSpPr>
          <p:cNvPr id="11" name="İçerik Yer Tutucusu 2"/>
          <p:cNvSpPr txBox="1">
            <a:spLocks/>
          </p:cNvSpPr>
          <p:nvPr/>
        </p:nvSpPr>
        <p:spPr>
          <a:xfrm>
            <a:off x="775220" y="5375284"/>
            <a:ext cx="10515599" cy="11943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a:t>Saçlarda oluşan kepeklenmeyi engeller. Saçlara canlılık, parlaklık ve hacim kazandırır. Nane uçucu yağı saç dökülmesi için de çok faydalıdır.</a:t>
            </a:r>
          </a:p>
        </p:txBody>
      </p:sp>
    </p:spTree>
    <p:extLst>
      <p:ext uri="{BB962C8B-B14F-4D97-AF65-F5344CB8AC3E}">
        <p14:creationId xmlns:p14="http://schemas.microsoft.com/office/powerpoint/2010/main" val="148176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Dikdörtgen"/>
          <p:cNvSpPr/>
          <p:nvPr/>
        </p:nvSpPr>
        <p:spPr>
          <a:xfrm>
            <a:off x="1132764" y="1241531"/>
            <a:ext cx="9867332" cy="707886"/>
          </a:xfrm>
          <a:prstGeom prst="rect">
            <a:avLst/>
          </a:prstGeom>
          <a:solidFill>
            <a:schemeClr val="bg2"/>
          </a:solidFill>
        </p:spPr>
        <p:txBody>
          <a:bodyPr wrap="square">
            <a:spAutoFit/>
          </a:bodyPr>
          <a:lstStyle/>
          <a:p>
            <a:pPr algn="ctr"/>
            <a:r>
              <a:rPr lang="tr-TR" sz="4000" b="1" dirty="0" err="1">
                <a:solidFill>
                  <a:srgbClr val="002060"/>
                </a:solidFill>
                <a:cs typeface="Avant Garde Book BT"/>
              </a:rPr>
              <a:t>Regenistem</a:t>
            </a:r>
            <a:r>
              <a:rPr lang="tr-TR" sz="4000" b="1" dirty="0">
                <a:solidFill>
                  <a:srgbClr val="002060"/>
                </a:solidFill>
                <a:cs typeface="Avant Garde Book BT"/>
              </a:rPr>
              <a:t> </a:t>
            </a:r>
            <a:r>
              <a:rPr lang="tr-TR" sz="4000" b="1" dirty="0" err="1">
                <a:solidFill>
                  <a:srgbClr val="002060"/>
                </a:solidFill>
                <a:cs typeface="Avant Garde Book BT"/>
              </a:rPr>
              <a:t>Red</a:t>
            </a:r>
            <a:r>
              <a:rPr lang="tr-TR" sz="4000" b="1" dirty="0">
                <a:solidFill>
                  <a:srgbClr val="002060"/>
                </a:solidFill>
                <a:cs typeface="Avant Garde Book BT"/>
              </a:rPr>
              <a:t> Rice Seven </a:t>
            </a:r>
            <a:r>
              <a:rPr lang="tr-TR" sz="4000" b="1" dirty="0" err="1">
                <a:solidFill>
                  <a:srgbClr val="002060"/>
                </a:solidFill>
                <a:cs typeface="Avant Garde Book BT"/>
              </a:rPr>
              <a:t>Effect</a:t>
            </a:r>
            <a:endParaRPr lang="tr-TR" sz="4000" b="1" dirty="0">
              <a:solidFill>
                <a:srgbClr val="002060"/>
              </a:solidFill>
              <a:cs typeface="Avant Garde Book BT"/>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2764" y="2227508"/>
            <a:ext cx="4967785" cy="4460180"/>
          </a:xfrm>
          <a:prstGeom prst="rect">
            <a:avLst/>
          </a:prstGeom>
          <a:ln>
            <a:noFill/>
          </a:ln>
          <a:effectLst>
            <a:innerShdw blurRad="114300">
              <a:prstClr val="black"/>
            </a:innerShdw>
          </a:effectLst>
          <a:extLst>
            <a:ext uri="{91240B29-F687-4F45-9708-019B960494DF}">
              <a14:hiddenLine xmlns:a14="http://schemas.microsoft.com/office/drawing/2010/main" w="9525">
                <a:solidFill>
                  <a:schemeClr val="tx1"/>
                </a:solidFill>
                <a:miter lim="800000"/>
                <a:headEnd/>
                <a:tailEnd/>
              </a14:hiddenLine>
            </a:ext>
          </a:extLst>
        </p:spPr>
      </p:pic>
      <p:sp>
        <p:nvSpPr>
          <p:cNvPr id="17" name="16 Metin kutusu"/>
          <p:cNvSpPr txBox="1"/>
          <p:nvPr/>
        </p:nvSpPr>
        <p:spPr>
          <a:xfrm>
            <a:off x="7356790" y="2227508"/>
            <a:ext cx="3643306" cy="4185761"/>
          </a:xfrm>
          <a:prstGeom prst="rect">
            <a:avLst/>
          </a:prstGeom>
          <a:noFill/>
        </p:spPr>
        <p:txBody>
          <a:bodyPr wrap="square" rtlCol="0">
            <a:spAutoFit/>
          </a:bodyPr>
          <a:lstStyle/>
          <a:p>
            <a:pPr algn="ctr"/>
            <a:r>
              <a:rPr lang="tr-TR" sz="2400" b="1" dirty="0">
                <a:solidFill>
                  <a:srgbClr val="002060"/>
                </a:solidFill>
                <a:sym typeface="Gill Sans" charset="0"/>
              </a:rPr>
              <a:t>Kök Hücre Teknolojisinin       Ciltte 7 Etkisi</a:t>
            </a:r>
          </a:p>
          <a:p>
            <a:endParaRPr lang="tr-TR" sz="2000" b="1" dirty="0">
              <a:solidFill>
                <a:srgbClr val="002060"/>
              </a:solidFill>
              <a:sym typeface="Gill Sans" charset="0"/>
            </a:endParaRPr>
          </a:p>
          <a:p>
            <a:pPr marL="457200" indent="-457200">
              <a:buFont typeface="+mj-lt"/>
              <a:buAutoNum type="arabicPeriod"/>
            </a:pPr>
            <a:r>
              <a:rPr lang="tr-TR" sz="2000" dirty="0">
                <a:solidFill>
                  <a:srgbClr val="002060"/>
                </a:solidFill>
                <a:sym typeface="Gill Sans" charset="0"/>
              </a:rPr>
              <a:t>Cilt pürüzlerinde iyileşme</a:t>
            </a:r>
          </a:p>
          <a:p>
            <a:pPr marL="457200" indent="-457200">
              <a:buFont typeface="+mj-lt"/>
              <a:buAutoNum type="arabicPeriod"/>
            </a:pPr>
            <a:r>
              <a:rPr lang="tr-TR" sz="2000" dirty="0">
                <a:solidFill>
                  <a:srgbClr val="002060"/>
                </a:solidFill>
                <a:sym typeface="Gill Sans" charset="0"/>
              </a:rPr>
              <a:t>Cilt elastikiyetinin artması</a:t>
            </a:r>
          </a:p>
          <a:p>
            <a:pPr marL="457200" indent="-457200">
              <a:buFont typeface="+mj-lt"/>
              <a:buAutoNum type="arabicPeriod"/>
            </a:pPr>
            <a:r>
              <a:rPr lang="tr-TR" sz="2000" dirty="0">
                <a:solidFill>
                  <a:srgbClr val="002060"/>
                </a:solidFill>
                <a:sym typeface="Gill Sans" charset="0"/>
              </a:rPr>
              <a:t>Ciltte sıkılaşma</a:t>
            </a:r>
          </a:p>
          <a:p>
            <a:pPr marL="457200" indent="-457200">
              <a:buFont typeface="+mj-lt"/>
              <a:buAutoNum type="arabicPeriod"/>
            </a:pPr>
            <a:r>
              <a:rPr lang="tr-TR" sz="2000" dirty="0">
                <a:solidFill>
                  <a:srgbClr val="002060"/>
                </a:solidFill>
                <a:sym typeface="Gill Sans" charset="0"/>
              </a:rPr>
              <a:t>Cilt tonunda ve canlılığında düzelme</a:t>
            </a:r>
          </a:p>
          <a:p>
            <a:pPr marL="457200" indent="-457200">
              <a:buFont typeface="+mj-lt"/>
              <a:buAutoNum type="arabicPeriod"/>
            </a:pPr>
            <a:r>
              <a:rPr lang="tr-TR" sz="2000" dirty="0">
                <a:solidFill>
                  <a:srgbClr val="002060"/>
                </a:solidFill>
                <a:sym typeface="Gill Sans" charset="0"/>
              </a:rPr>
              <a:t>Çizgilerde azalma ve pürüzsüzlük</a:t>
            </a:r>
          </a:p>
          <a:p>
            <a:pPr marL="457200" indent="-457200">
              <a:buFont typeface="+mj-lt"/>
              <a:buAutoNum type="arabicPeriod"/>
            </a:pPr>
            <a:r>
              <a:rPr lang="tr-TR" sz="2000" dirty="0">
                <a:solidFill>
                  <a:srgbClr val="002060"/>
                </a:solidFill>
                <a:sym typeface="Gill Sans" charset="0"/>
              </a:rPr>
              <a:t>Gözaltı torbalarında azalma</a:t>
            </a:r>
          </a:p>
          <a:p>
            <a:pPr marL="457200" indent="-457200">
              <a:buFont typeface="+mj-lt"/>
              <a:buAutoNum type="arabicPeriod"/>
            </a:pPr>
            <a:r>
              <a:rPr lang="tr-TR" sz="2000" dirty="0">
                <a:solidFill>
                  <a:srgbClr val="002060"/>
                </a:solidFill>
                <a:sym typeface="Gill Sans" charset="0"/>
              </a:rPr>
              <a:t>Gözaltı morluklarında azalma</a:t>
            </a:r>
          </a:p>
          <a:p>
            <a:endParaRPr lang="tr-TR" dirty="0">
              <a:solidFill>
                <a:srgbClr val="002060"/>
              </a:solidFill>
            </a:endParaRPr>
          </a:p>
        </p:txBody>
      </p:sp>
      <p:sp>
        <p:nvSpPr>
          <p:cNvPr id="5" name="Unvan 1"/>
          <p:cNvSpPr>
            <a:spLocks noGrp="1"/>
          </p:cNvSpPr>
          <p:nvPr>
            <p:ph type="title"/>
          </p:nvPr>
        </p:nvSpPr>
        <p:spPr>
          <a:xfrm>
            <a:off x="1132764" y="147058"/>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Oryza</a:t>
            </a:r>
            <a:r>
              <a:rPr lang="tr-TR" sz="4000" dirty="0"/>
              <a:t> </a:t>
            </a:r>
            <a:r>
              <a:rPr lang="tr-TR" sz="4000" dirty="0" err="1"/>
              <a:t>sativa</a:t>
            </a:r>
            <a:r>
              <a:rPr lang="tr-TR" sz="4000" dirty="0"/>
              <a:t> </a:t>
            </a:r>
            <a:r>
              <a:rPr lang="tr-TR" sz="4000" dirty="0" err="1"/>
              <a:t>Callus</a:t>
            </a:r>
            <a:r>
              <a:rPr lang="tr-TR" sz="4000" dirty="0"/>
              <a:t> </a:t>
            </a:r>
            <a:r>
              <a:rPr lang="tr-TR" sz="4000" dirty="0" err="1"/>
              <a:t>Culture</a:t>
            </a:r>
            <a:r>
              <a:rPr lang="tr-TR" sz="4000" dirty="0"/>
              <a:t> </a:t>
            </a:r>
            <a:r>
              <a:rPr lang="tr-TR" sz="4000" dirty="0" err="1"/>
              <a:t>Extract</a:t>
            </a:r>
            <a:endParaRPr lang="tr-TR" sz="4000" b="1" dirty="0">
              <a:cs typeface="Avant Garde Book BT"/>
            </a:endParaRPr>
          </a:p>
        </p:txBody>
      </p:sp>
    </p:spTree>
    <p:extLst>
      <p:ext uri="{BB962C8B-B14F-4D97-AF65-F5344CB8AC3E}">
        <p14:creationId xmlns:p14="http://schemas.microsoft.com/office/powerpoint/2010/main" val="454702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9" y="761993"/>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Arctostaphylos</a:t>
            </a:r>
            <a:r>
              <a:rPr lang="tr-TR" sz="4000" dirty="0"/>
              <a:t> </a:t>
            </a:r>
            <a:r>
              <a:rPr lang="tr-TR" sz="4000" dirty="0" err="1"/>
              <a:t>Uva</a:t>
            </a:r>
            <a:r>
              <a:rPr lang="tr-TR" sz="4000" dirty="0"/>
              <a:t> </a:t>
            </a:r>
            <a:r>
              <a:rPr lang="tr-TR" sz="4000" dirty="0" err="1"/>
              <a:t>Ursi</a:t>
            </a:r>
            <a:r>
              <a:rPr lang="tr-TR" sz="4000" dirty="0"/>
              <a:t> </a:t>
            </a:r>
            <a:r>
              <a:rPr lang="tr-TR" sz="4000" dirty="0" err="1"/>
              <a:t>Leaf</a:t>
            </a:r>
            <a:r>
              <a:rPr lang="tr-TR" sz="4000" dirty="0"/>
              <a:t> </a:t>
            </a:r>
            <a:r>
              <a:rPr lang="tr-TR" sz="4000" dirty="0" err="1" smtClean="0"/>
              <a:t>Extract</a:t>
            </a:r>
            <a:r>
              <a:rPr lang="tr-TR" sz="4000" dirty="0" smtClean="0"/>
              <a:t> ( ayı üzümü)</a:t>
            </a:r>
            <a:endParaRPr lang="tr-TR" sz="4000" b="1" dirty="0">
              <a:cs typeface="Avant Garde Book BT"/>
            </a:endParaRPr>
          </a:p>
        </p:txBody>
      </p:sp>
      <p:sp>
        <p:nvSpPr>
          <p:cNvPr id="9" name="İçerik Yer Tutucusu 2"/>
          <p:cNvSpPr txBox="1">
            <a:spLocks/>
          </p:cNvSpPr>
          <p:nvPr/>
        </p:nvSpPr>
        <p:spPr>
          <a:xfrm>
            <a:off x="750629" y="2260050"/>
            <a:ext cx="10515599" cy="31990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smtClean="0"/>
              <a:t>Avrupa’ya özgü bir çalının tıbbi kısmıdır. Ayı üzümü olarak adlandırılır. </a:t>
            </a:r>
            <a:r>
              <a:rPr lang="tr-TR" dirty="0" err="1"/>
              <a:t>Uva</a:t>
            </a:r>
            <a:r>
              <a:rPr lang="tr-TR" dirty="0"/>
              <a:t> </a:t>
            </a:r>
            <a:r>
              <a:rPr lang="tr-TR" dirty="0" err="1"/>
              <a:t>Ursi</a:t>
            </a:r>
            <a:r>
              <a:rPr lang="tr-TR" dirty="0"/>
              <a:t> </a:t>
            </a:r>
            <a:r>
              <a:rPr lang="tr-TR" dirty="0" smtClean="0"/>
              <a:t>Bitkisinin yetişen küçük kırmızı meyvelerini yemeyi sevmesinden dolayı bu isim verilir. </a:t>
            </a:r>
          </a:p>
          <a:p>
            <a:pPr marL="0" indent="0">
              <a:buNone/>
            </a:pPr>
            <a:r>
              <a:rPr lang="tr-TR" dirty="0" smtClean="0"/>
              <a:t>Anti – </a:t>
            </a:r>
            <a:r>
              <a:rPr lang="tr-TR" dirty="0" err="1" smtClean="0"/>
              <a:t>oksidan</a:t>
            </a:r>
            <a:r>
              <a:rPr lang="tr-TR" dirty="0" smtClean="0"/>
              <a:t> , anti </a:t>
            </a:r>
            <a:r>
              <a:rPr lang="tr-TR" dirty="0" err="1" smtClean="0"/>
              <a:t>microbial</a:t>
            </a:r>
            <a:r>
              <a:rPr lang="tr-TR" dirty="0"/>
              <a:t> , Anti – </a:t>
            </a:r>
            <a:r>
              <a:rPr lang="tr-TR" dirty="0" err="1"/>
              <a:t>inflamator</a:t>
            </a:r>
            <a:r>
              <a:rPr lang="tr-TR" dirty="0"/>
              <a:t> , anti – </a:t>
            </a:r>
            <a:r>
              <a:rPr lang="tr-TR" dirty="0" err="1"/>
              <a:t>viral</a:t>
            </a:r>
            <a:r>
              <a:rPr lang="tr-TR" dirty="0"/>
              <a:t> </a:t>
            </a:r>
          </a:p>
          <a:p>
            <a:pPr marL="0" indent="0">
              <a:buNone/>
            </a:pPr>
            <a:r>
              <a:rPr lang="tr-TR" dirty="0" smtClean="0"/>
              <a:t>Doğal </a:t>
            </a:r>
            <a:r>
              <a:rPr lang="tr-TR" dirty="0" err="1" smtClean="0"/>
              <a:t>Albutin</a:t>
            </a:r>
            <a:r>
              <a:rPr lang="tr-TR" dirty="0" smtClean="0"/>
              <a:t> </a:t>
            </a:r>
            <a:r>
              <a:rPr lang="tr-TR" dirty="0" err="1" smtClean="0"/>
              <a:t>dir</a:t>
            </a:r>
            <a:r>
              <a:rPr lang="tr-TR" dirty="0" smtClean="0"/>
              <a:t> . Leke açma ve ton düzenlemeyi destekler</a:t>
            </a:r>
          </a:p>
        </p:txBody>
      </p:sp>
    </p:spTree>
    <p:extLst>
      <p:ext uri="{BB962C8B-B14F-4D97-AF65-F5344CB8AC3E}">
        <p14:creationId xmlns:p14="http://schemas.microsoft.com/office/powerpoint/2010/main" val="269830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9724" y="1393113"/>
            <a:ext cx="10515600" cy="3915866"/>
          </a:xfrm>
        </p:spPr>
        <p:txBody>
          <a:bodyPr>
            <a:normAutofit/>
          </a:bodyPr>
          <a:lstStyle/>
          <a:p>
            <a:pPr>
              <a:buFont typeface="Wingdings" panose="05000000000000000000" pitchFamily="2" charset="2"/>
              <a:buChar char="ü"/>
            </a:pPr>
            <a:endParaRPr lang="tr-TR" dirty="0" smtClean="0"/>
          </a:p>
          <a:p>
            <a:pPr>
              <a:buFont typeface="Wingdings" panose="05000000000000000000" pitchFamily="2" charset="2"/>
              <a:buChar char="ü"/>
            </a:pPr>
            <a:r>
              <a:rPr lang="tr-TR" dirty="0" err="1" smtClean="0"/>
              <a:t>Tirozinaz</a:t>
            </a:r>
            <a:r>
              <a:rPr lang="tr-TR" dirty="0" smtClean="0"/>
              <a:t> </a:t>
            </a:r>
            <a:r>
              <a:rPr lang="tr-TR" dirty="0"/>
              <a:t>enziminin aktivitesini inhibe ederek </a:t>
            </a:r>
            <a:r>
              <a:rPr lang="tr-TR" dirty="0" err="1"/>
              <a:t>melanin</a:t>
            </a:r>
            <a:r>
              <a:rPr lang="tr-TR" dirty="0"/>
              <a:t> sentezini durdurur. Leke oluşumunu önler.</a:t>
            </a:r>
          </a:p>
          <a:p>
            <a:pPr>
              <a:buFont typeface="Wingdings" panose="05000000000000000000" pitchFamily="2" charset="2"/>
              <a:buChar char="ü"/>
            </a:pPr>
            <a:r>
              <a:rPr lang="tr-TR" dirty="0" err="1"/>
              <a:t>Kollajen</a:t>
            </a:r>
            <a:r>
              <a:rPr lang="tr-TR" dirty="0"/>
              <a:t> sentezini hızlandırır. Daha elastik ve daha aydınlık bir cilt elde edilir.</a:t>
            </a:r>
          </a:p>
          <a:p>
            <a:pPr>
              <a:buFont typeface="Wingdings" panose="05000000000000000000" pitchFamily="2" charset="2"/>
              <a:buChar char="ü"/>
            </a:pPr>
            <a:r>
              <a:rPr lang="tr-TR" dirty="0"/>
              <a:t>Çok güçlü bir antioksidandır. Serbest radikalleri yakalayarak nötralize eder.</a:t>
            </a:r>
          </a:p>
          <a:p>
            <a:pPr>
              <a:buFont typeface="Wingdings" panose="05000000000000000000" pitchFamily="2" charset="2"/>
              <a:buChar char="ü"/>
            </a:pPr>
            <a:r>
              <a:rPr lang="tr-TR" dirty="0"/>
              <a:t>Anti </a:t>
            </a:r>
            <a:r>
              <a:rPr lang="tr-TR" dirty="0" err="1"/>
              <a:t>anflamatuardır</a:t>
            </a:r>
            <a:r>
              <a:rPr lang="tr-TR" dirty="0"/>
              <a:t>.</a:t>
            </a:r>
          </a:p>
        </p:txBody>
      </p:sp>
      <p:sp>
        <p:nvSpPr>
          <p:cNvPr id="4" name="Unvan 1"/>
          <p:cNvSpPr>
            <a:spLocks noGrp="1"/>
          </p:cNvSpPr>
          <p:nvPr>
            <p:ph type="title"/>
          </p:nvPr>
        </p:nvSpPr>
        <p:spPr>
          <a:xfrm>
            <a:off x="762000" y="387316"/>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b="1" dirty="0" err="1">
                <a:cs typeface="Avant Garde Book BT"/>
              </a:rPr>
              <a:t>Ethyl</a:t>
            </a:r>
            <a:r>
              <a:rPr lang="tr-TR" sz="4000" b="1" dirty="0">
                <a:cs typeface="Avant Garde Book BT"/>
              </a:rPr>
              <a:t> </a:t>
            </a:r>
            <a:r>
              <a:rPr lang="tr-TR" sz="4000" b="1" dirty="0" err="1">
                <a:cs typeface="Avant Garde Book BT"/>
              </a:rPr>
              <a:t>Asocorbic</a:t>
            </a:r>
            <a:r>
              <a:rPr lang="tr-TR" sz="4000" b="1" dirty="0">
                <a:cs typeface="Avant Garde Book BT"/>
              </a:rPr>
              <a:t> Acid Vitamin </a:t>
            </a:r>
            <a:r>
              <a:rPr lang="tr-TR" sz="4000" b="1" dirty="0" smtClean="0">
                <a:cs typeface="Avant Garde Book BT"/>
              </a:rPr>
              <a:t>C</a:t>
            </a:r>
            <a:endParaRPr lang="tr-TR" sz="4000" b="1" dirty="0">
              <a:cs typeface="Avant Garde Book BT"/>
            </a:endParaRPr>
          </a:p>
        </p:txBody>
      </p:sp>
    </p:spTree>
    <p:extLst>
      <p:ext uri="{BB962C8B-B14F-4D97-AF65-F5344CB8AC3E}">
        <p14:creationId xmlns:p14="http://schemas.microsoft.com/office/powerpoint/2010/main" val="2765800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C:\Users\Extreme\Desktop\akslogo-.png"/>
          <p:cNvPicPr>
            <a:picLocks noChangeAspect="1" noChangeArrowheads="1"/>
          </p:cNvPicPr>
          <p:nvPr/>
        </p:nvPicPr>
        <p:blipFill>
          <a:blip r:embed="rId2">
            <a:extLst>
              <a:ext uri="{28A0092B-C50C-407E-A947-70E740481C1C}">
                <a14:useLocalDpi xmlns:a14="http://schemas.microsoft.com/office/drawing/2010/main" val="0"/>
              </a:ext>
            </a:extLst>
          </a:blip>
          <a:srcRect r="74542"/>
          <a:stretch>
            <a:fillRect/>
          </a:stretch>
        </p:blipFill>
        <p:spPr bwMode="auto">
          <a:xfrm>
            <a:off x="9453564" y="6429375"/>
            <a:ext cx="3952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11 Metin kutusu"/>
          <p:cNvSpPr txBox="1">
            <a:spLocks noChangeArrowheads="1"/>
          </p:cNvSpPr>
          <p:nvPr/>
        </p:nvSpPr>
        <p:spPr bwMode="auto">
          <a:xfrm>
            <a:off x="1282890" y="303530"/>
            <a:ext cx="955343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buNone/>
            </a:pPr>
            <a:r>
              <a:rPr lang="tr-TR" sz="4000" dirty="0"/>
              <a:t>LIPOSOM RETINOL SERUM </a:t>
            </a:r>
            <a:endParaRPr lang="tr-TR" sz="4000" b="1" dirty="0">
              <a:solidFill>
                <a:schemeClr val="bg1">
                  <a:lumMod val="65000"/>
                </a:schemeClr>
              </a:solidFill>
            </a:endParaRPr>
          </a:p>
        </p:txBody>
      </p:sp>
      <p:sp>
        <p:nvSpPr>
          <p:cNvPr id="14" name="İçerik Yer Tutucusu 2"/>
          <p:cNvSpPr txBox="1">
            <a:spLocks/>
          </p:cNvSpPr>
          <p:nvPr/>
        </p:nvSpPr>
        <p:spPr>
          <a:xfrm>
            <a:off x="6443710" y="2456597"/>
            <a:ext cx="4392612" cy="3044831"/>
          </a:xfrm>
          <a:prstGeom prst="rect">
            <a:avLst/>
          </a:prstGeom>
        </p:spPr>
        <p:txBody>
          <a:bodyPr>
            <a:normAutofit/>
          </a:bodyPr>
          <a:lstStyle/>
          <a:p>
            <a:pPr marL="342900" indent="-342900">
              <a:spcBef>
                <a:spcPct val="20000"/>
              </a:spcBef>
              <a:buFont typeface="Wingdings" panose="05000000000000000000" pitchFamily="2" charset="2"/>
              <a:buChar char="Ø"/>
              <a:defRPr/>
            </a:pPr>
            <a:r>
              <a:rPr lang="tr-TR" sz="2400" dirty="0" err="1"/>
              <a:t>Liposomal</a:t>
            </a:r>
            <a:r>
              <a:rPr lang="tr-TR" sz="2400" dirty="0"/>
              <a:t> </a:t>
            </a:r>
            <a:r>
              <a:rPr lang="tr-TR" sz="2400" dirty="0" err="1"/>
              <a:t>Retinol</a:t>
            </a:r>
            <a:r>
              <a:rPr lang="tr-TR" sz="2400" dirty="0"/>
              <a:t> </a:t>
            </a:r>
            <a:endParaRPr lang="tr-TR" sz="2400" dirty="0" smtClean="0"/>
          </a:p>
          <a:p>
            <a:pPr marL="342900" indent="-342900">
              <a:spcBef>
                <a:spcPct val="20000"/>
              </a:spcBef>
              <a:buFont typeface="Wingdings" panose="05000000000000000000" pitchFamily="2" charset="2"/>
              <a:buChar char="Ø"/>
              <a:defRPr/>
            </a:pPr>
            <a:r>
              <a:rPr lang="tr-TR" sz="2400" dirty="0" smtClean="0"/>
              <a:t>Kök </a:t>
            </a:r>
            <a:r>
              <a:rPr lang="tr-TR" sz="2400" dirty="0"/>
              <a:t>hücre teknolojisi </a:t>
            </a:r>
            <a:endParaRPr lang="tr-TR" sz="2400" dirty="0" smtClean="0"/>
          </a:p>
          <a:p>
            <a:pPr marL="342900" indent="-342900">
              <a:spcBef>
                <a:spcPct val="20000"/>
              </a:spcBef>
              <a:buFont typeface="Wingdings" panose="05000000000000000000" pitchFamily="2" charset="2"/>
              <a:buChar char="Ø"/>
              <a:defRPr/>
            </a:pPr>
            <a:r>
              <a:rPr lang="tr-TR" sz="2400" dirty="0" err="1" smtClean="0"/>
              <a:t>Ethyl</a:t>
            </a:r>
            <a:r>
              <a:rPr lang="tr-TR" sz="2400" dirty="0" smtClean="0"/>
              <a:t> </a:t>
            </a:r>
            <a:r>
              <a:rPr lang="tr-TR" sz="2400" dirty="0" err="1"/>
              <a:t>Ascorbic</a:t>
            </a:r>
            <a:r>
              <a:rPr lang="tr-TR" sz="2400" dirty="0"/>
              <a:t> Acid </a:t>
            </a:r>
            <a:endParaRPr lang="tr-TR" sz="2400" dirty="0" smtClean="0"/>
          </a:p>
          <a:p>
            <a:pPr marL="342900" indent="-342900">
              <a:spcBef>
                <a:spcPct val="20000"/>
              </a:spcBef>
              <a:buFont typeface="Wingdings" panose="05000000000000000000" pitchFamily="2" charset="2"/>
              <a:buChar char="Ø"/>
              <a:defRPr/>
            </a:pPr>
            <a:r>
              <a:rPr lang="tr-TR" sz="2400" dirty="0" err="1" smtClean="0"/>
              <a:t>Ceramide</a:t>
            </a:r>
            <a:r>
              <a:rPr lang="tr-TR" sz="2400" dirty="0" smtClean="0"/>
              <a:t> </a:t>
            </a:r>
            <a:r>
              <a:rPr lang="tr-TR" sz="2400" dirty="0"/>
              <a:t>3 </a:t>
            </a:r>
            <a:endParaRPr lang="tr-TR" sz="2400" dirty="0" smtClean="0"/>
          </a:p>
          <a:p>
            <a:pPr marL="342900" indent="-342900">
              <a:spcBef>
                <a:spcPct val="20000"/>
              </a:spcBef>
              <a:buFont typeface="Wingdings" panose="05000000000000000000" pitchFamily="2" charset="2"/>
              <a:buChar char="Ø"/>
              <a:defRPr/>
            </a:pPr>
            <a:r>
              <a:rPr lang="tr-TR" sz="2400" dirty="0" err="1" smtClean="0"/>
              <a:t>Pentavitin</a:t>
            </a:r>
            <a:endParaRPr lang="tr-TR" sz="2400" dirty="0" smtClean="0"/>
          </a:p>
          <a:p>
            <a:pPr marL="342900" indent="-342900">
              <a:spcBef>
                <a:spcPct val="20000"/>
              </a:spcBef>
              <a:buFont typeface="Wingdings" panose="05000000000000000000" pitchFamily="2" charset="2"/>
              <a:buChar char="Ø"/>
              <a:defRPr/>
            </a:pPr>
            <a:r>
              <a:rPr lang="tr-TR" sz="2400" dirty="0" err="1" smtClean="0"/>
              <a:t>Camellia</a:t>
            </a:r>
            <a:r>
              <a:rPr lang="tr-TR" sz="2400" dirty="0" smtClean="0"/>
              <a:t> </a:t>
            </a:r>
            <a:r>
              <a:rPr lang="tr-TR" sz="2400" dirty="0" err="1"/>
              <a:t>Sinensis</a:t>
            </a:r>
            <a:r>
              <a:rPr lang="tr-TR" sz="2400" dirty="0"/>
              <a:t> </a:t>
            </a:r>
            <a:r>
              <a:rPr lang="tr-TR" sz="2400" dirty="0" err="1"/>
              <a:t>Leaf</a:t>
            </a:r>
            <a:r>
              <a:rPr lang="tr-TR" sz="2400" dirty="0"/>
              <a:t> </a:t>
            </a:r>
            <a:r>
              <a:rPr lang="tr-TR" sz="2400" dirty="0" err="1"/>
              <a:t>Extrac</a:t>
            </a:r>
            <a:endParaRPr lang="tr-TR" sz="2400" b="1" dirty="0">
              <a:latin typeface="+mj-lt"/>
              <a:cs typeface="Avant Garde Book BT"/>
            </a:endParaRPr>
          </a:p>
          <a:p>
            <a:pPr marL="342900" indent="-342900">
              <a:spcBef>
                <a:spcPct val="20000"/>
              </a:spcBef>
              <a:buFont typeface="Arial" pitchFamily="34" charset="0"/>
              <a:buChar char="•"/>
              <a:defRPr/>
            </a:pPr>
            <a:endParaRPr lang="tr-TR" sz="3600" dirty="0">
              <a:latin typeface="Avant Garde Book BT"/>
              <a:cs typeface="Avant Garde Book BT"/>
            </a:endParaRP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621" y="1665993"/>
            <a:ext cx="4428699" cy="4428699"/>
          </a:xfrm>
          <a:prstGeom prst="rect">
            <a:avLst/>
          </a:prstGeom>
        </p:spPr>
      </p:pic>
    </p:spTree>
    <p:extLst>
      <p:ext uri="{BB962C8B-B14F-4D97-AF65-F5344CB8AC3E}">
        <p14:creationId xmlns:p14="http://schemas.microsoft.com/office/powerpoint/2010/main" val="1754867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0" y="76646"/>
            <a:ext cx="10515600" cy="1325563"/>
          </a:xfrm>
          <a:solidFill>
            <a:schemeClr val="bg2"/>
          </a:solidFill>
        </p:spPr>
        <p:style>
          <a:lnRef idx="1">
            <a:schemeClr val="accent6"/>
          </a:lnRef>
          <a:fillRef idx="2">
            <a:schemeClr val="accent6"/>
          </a:fillRef>
          <a:effectRef idx="1">
            <a:schemeClr val="accent6"/>
          </a:effectRef>
          <a:fontRef idx="minor">
            <a:schemeClr val="dk1"/>
          </a:fontRef>
        </p:style>
        <p:txBody>
          <a:bodyPr/>
          <a:lstStyle/>
          <a:p>
            <a:r>
              <a:rPr lang="tr-TR" b="1" dirty="0">
                <a:latin typeface="+mn-lt"/>
              </a:rPr>
              <a:t>LIPOSOME NEDİR?</a:t>
            </a:r>
          </a:p>
        </p:txBody>
      </p:sp>
      <p:sp>
        <p:nvSpPr>
          <p:cNvPr id="3" name="İçerik Yer Tutucusu 2"/>
          <p:cNvSpPr>
            <a:spLocks noGrp="1"/>
          </p:cNvSpPr>
          <p:nvPr>
            <p:ph sz="half" idx="1"/>
          </p:nvPr>
        </p:nvSpPr>
        <p:spPr>
          <a:xfrm>
            <a:off x="914400" y="1402209"/>
            <a:ext cx="5589431" cy="5100033"/>
          </a:xfrm>
        </p:spPr>
        <p:style>
          <a:lnRef idx="2">
            <a:schemeClr val="accent6"/>
          </a:lnRef>
          <a:fillRef idx="1">
            <a:schemeClr val="lt1"/>
          </a:fillRef>
          <a:effectRef idx="0">
            <a:schemeClr val="accent6"/>
          </a:effectRef>
          <a:fontRef idx="minor">
            <a:schemeClr val="dk1"/>
          </a:fontRef>
        </p:style>
        <p:txBody>
          <a:bodyPr>
            <a:normAutofit/>
          </a:bodyPr>
          <a:lstStyle/>
          <a:p>
            <a:pPr>
              <a:buFont typeface="Wingdings" panose="05000000000000000000" pitchFamily="2" charset="2"/>
              <a:buChar char="Ø"/>
            </a:pPr>
            <a:r>
              <a:rPr lang="es-ES" dirty="0">
                <a:solidFill>
                  <a:schemeClr val="tx1"/>
                </a:solidFill>
                <a:ea typeface="Calibri" panose="020F0502020204030204" pitchFamily="34" charset="0"/>
                <a:cs typeface="Calibri" panose="020F0502020204030204" pitchFamily="34" charset="0"/>
              </a:rPr>
              <a:t>Lipozomlar küçük </a:t>
            </a:r>
            <a:r>
              <a:rPr lang="tr-TR" dirty="0">
                <a:solidFill>
                  <a:schemeClr val="tx1"/>
                </a:solidFill>
                <a:ea typeface="Calibri" panose="020F0502020204030204" pitchFamily="34" charset="0"/>
                <a:cs typeface="Calibri" panose="020F0502020204030204" pitchFamily="34" charset="0"/>
              </a:rPr>
              <a:t>taşıyıcı moleküllerdir.</a:t>
            </a:r>
          </a:p>
          <a:p>
            <a:pPr>
              <a:buFont typeface="Wingdings" panose="05000000000000000000" pitchFamily="2" charset="2"/>
              <a:buChar char="Ø"/>
            </a:pPr>
            <a:r>
              <a:rPr lang="tr-TR" dirty="0">
                <a:solidFill>
                  <a:schemeClr val="tx1"/>
                </a:solidFill>
                <a:ea typeface="Calibri" panose="020F0502020204030204" pitchFamily="34" charset="0"/>
                <a:cs typeface="Calibri" panose="020F0502020204030204" pitchFamily="34" charset="0"/>
              </a:rPr>
              <a:t>Y</a:t>
            </a:r>
            <a:r>
              <a:rPr lang="es-ES" dirty="0">
                <a:solidFill>
                  <a:schemeClr val="tx1"/>
                </a:solidFill>
                <a:ea typeface="Calibri" panose="020F0502020204030204" pitchFamily="34" charset="0"/>
                <a:cs typeface="Calibri" panose="020F0502020204030204" pitchFamily="34" charset="0"/>
              </a:rPr>
              <a:t>apı ve içerik açısından hücre zarına benzerlik göster</a:t>
            </a:r>
            <a:r>
              <a:rPr lang="tr-TR" dirty="0">
                <a:solidFill>
                  <a:schemeClr val="tx1"/>
                </a:solidFill>
                <a:ea typeface="Calibri" panose="020F0502020204030204" pitchFamily="34" charset="0"/>
                <a:cs typeface="Calibri" panose="020F0502020204030204" pitchFamily="34" charset="0"/>
              </a:rPr>
              <a:t>ir.</a:t>
            </a:r>
          </a:p>
          <a:p>
            <a:pPr>
              <a:buFont typeface="Wingdings" panose="05000000000000000000" pitchFamily="2" charset="2"/>
              <a:buChar char="Ø"/>
            </a:pPr>
            <a:r>
              <a:rPr lang="tr-TR" dirty="0">
                <a:solidFill>
                  <a:schemeClr val="tx1"/>
                </a:solidFill>
                <a:ea typeface="Calibri" panose="020F0502020204030204" pitchFamily="34" charset="0"/>
                <a:cs typeface="Calibri" panose="020F0502020204030204" pitchFamily="34" charset="0"/>
              </a:rPr>
              <a:t>D</a:t>
            </a:r>
            <a:r>
              <a:rPr lang="es-ES" dirty="0">
                <a:solidFill>
                  <a:schemeClr val="tx1"/>
                </a:solidFill>
                <a:ea typeface="Calibri" panose="020F0502020204030204" pitchFamily="34" charset="0"/>
                <a:cs typeface="Calibri" panose="020F0502020204030204" pitchFamily="34" charset="0"/>
              </a:rPr>
              <a:t>ışardan eklenen maddeleri enkapsüle edebilme özelliğine sahip oldukları için etken madde taşıma araçları olarak kullanılmaktadırlar</a:t>
            </a:r>
            <a:r>
              <a:rPr lang="tr-TR" dirty="0">
                <a:solidFill>
                  <a:schemeClr val="tx1"/>
                </a:solidFill>
                <a:ea typeface="Calibri" panose="020F0502020204030204" pitchFamily="34" charset="0"/>
                <a:cs typeface="Calibri" panose="020F0502020204030204" pitchFamily="34" charset="0"/>
              </a:rPr>
              <a:t>.</a:t>
            </a:r>
          </a:p>
          <a:p>
            <a:endParaRPr lang="tr-TR" dirty="0">
              <a:solidFill>
                <a:srgbClr val="2F5496"/>
              </a:solidFill>
              <a:latin typeface="Cambria" panose="02040503050406030204" pitchFamily="18" charset="0"/>
              <a:ea typeface="Calibri" panose="020F0502020204030204" pitchFamily="34" charset="0"/>
              <a:cs typeface="Calibri" panose="020F0502020204030204" pitchFamily="34" charset="0"/>
            </a:endParaRPr>
          </a:p>
          <a:p>
            <a:endParaRPr lang="tr-TR" dirty="0"/>
          </a:p>
        </p:txBody>
      </p:sp>
      <p:pic>
        <p:nvPicPr>
          <p:cNvPr id="5" name="İçerik Yer Tutucusu 4"/>
          <p:cNvPicPr>
            <a:picLocks noGrp="1" noChangeAspect="1"/>
          </p:cNvPicPr>
          <p:nvPr>
            <p:ph sz="half" idx="2"/>
          </p:nvPr>
        </p:nvPicPr>
        <p:blipFill>
          <a:blip r:embed="rId2"/>
          <a:stretch>
            <a:fillRect/>
          </a:stretch>
        </p:blipFill>
        <p:spPr>
          <a:xfrm>
            <a:off x="6632620" y="1402209"/>
            <a:ext cx="5112912" cy="5100033"/>
          </a:xfrm>
          <a:prstGeom prst="rect">
            <a:avLst/>
          </a:prstGeom>
        </p:spPr>
      </p:pic>
    </p:spTree>
    <p:extLst>
      <p:ext uri="{BB962C8B-B14F-4D97-AF65-F5344CB8AC3E}">
        <p14:creationId xmlns:p14="http://schemas.microsoft.com/office/powerpoint/2010/main" val="829858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solidFill>
            <a:schemeClr val="bg2"/>
          </a:solidFill>
        </p:spPr>
        <p:style>
          <a:lnRef idx="1">
            <a:schemeClr val="accent6"/>
          </a:lnRef>
          <a:fillRef idx="2">
            <a:schemeClr val="accent6"/>
          </a:fillRef>
          <a:effectRef idx="1">
            <a:schemeClr val="accent6"/>
          </a:effectRef>
          <a:fontRef idx="minor">
            <a:schemeClr val="dk1"/>
          </a:fontRef>
        </p:style>
        <p:txBody>
          <a:bodyPr/>
          <a:lstStyle/>
          <a:p>
            <a:r>
              <a:rPr lang="tr-TR" dirty="0"/>
              <a:t>LİPOZOMLARIN ÖZELLİKLERİ</a:t>
            </a:r>
          </a:p>
        </p:txBody>
      </p:sp>
      <p:graphicFrame>
        <p:nvGraphicFramePr>
          <p:cNvPr id="5" name="İçerik Yer Tutucusu 4"/>
          <p:cNvGraphicFramePr>
            <a:graphicFrameLocks noGrp="1"/>
          </p:cNvGraphicFramePr>
          <p:nvPr>
            <p:ph sz="half" idx="1"/>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çerik Yer Tutucusu 6"/>
          <p:cNvPicPr>
            <a:picLocks noGrp="1" noChangeAspect="1"/>
          </p:cNvPicPr>
          <p:nvPr>
            <p:ph sz="half" idx="2"/>
          </p:nvPr>
        </p:nvPicPr>
        <p:blipFill>
          <a:blip r:embed="rId7" cstate="print">
            <a:extLst>
              <a:ext uri="{28A0092B-C50C-407E-A947-70E740481C1C}">
                <a14:useLocalDpi xmlns:a14="http://schemas.microsoft.com/office/drawing/2010/main" val="0"/>
              </a:ext>
            </a:extLst>
          </a:blip>
          <a:stretch>
            <a:fillRect/>
          </a:stretch>
        </p:blipFill>
        <p:spPr>
          <a:xfrm>
            <a:off x="6173585" y="2058194"/>
            <a:ext cx="5178829" cy="3886200"/>
          </a:xfrm>
        </p:spPr>
      </p:pic>
    </p:spTree>
    <p:extLst>
      <p:ext uri="{BB962C8B-B14F-4D97-AF65-F5344CB8AC3E}">
        <p14:creationId xmlns:p14="http://schemas.microsoft.com/office/powerpoint/2010/main" val="211472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750629" y="761993"/>
            <a:ext cx="10515600" cy="955427"/>
          </a:xfrm>
          <a:solidFill>
            <a:schemeClr val="bg2"/>
          </a:solidFill>
        </p:spPr>
        <p:style>
          <a:lnRef idx="1">
            <a:schemeClr val="accent6"/>
          </a:lnRef>
          <a:fillRef idx="2">
            <a:schemeClr val="accent6"/>
          </a:fillRef>
          <a:effectRef idx="1">
            <a:schemeClr val="accent6"/>
          </a:effectRef>
          <a:fontRef idx="minor">
            <a:schemeClr val="dk1"/>
          </a:fontRef>
        </p:style>
        <p:txBody>
          <a:bodyPr>
            <a:normAutofit/>
          </a:bodyPr>
          <a:lstStyle/>
          <a:p>
            <a:pPr>
              <a:spcBef>
                <a:spcPct val="20000"/>
              </a:spcBef>
              <a:defRPr/>
            </a:pPr>
            <a:r>
              <a:rPr lang="tr-TR" sz="4000" dirty="0" err="1"/>
              <a:t>Liposomal</a:t>
            </a:r>
            <a:r>
              <a:rPr lang="tr-TR" sz="4000" dirty="0"/>
              <a:t> </a:t>
            </a:r>
            <a:r>
              <a:rPr lang="tr-TR" sz="4000" dirty="0" err="1"/>
              <a:t>Retinol</a:t>
            </a:r>
            <a:r>
              <a:rPr lang="tr-TR" sz="4000" dirty="0"/>
              <a:t> </a:t>
            </a:r>
            <a:endParaRPr lang="tr-TR" sz="4000" b="1" dirty="0">
              <a:cs typeface="Avant Garde Book BT"/>
            </a:endParaRPr>
          </a:p>
        </p:txBody>
      </p:sp>
      <p:sp>
        <p:nvSpPr>
          <p:cNvPr id="9" name="İçerik Yer Tutucusu 2"/>
          <p:cNvSpPr txBox="1">
            <a:spLocks/>
          </p:cNvSpPr>
          <p:nvPr/>
        </p:nvSpPr>
        <p:spPr>
          <a:xfrm>
            <a:off x="750630" y="1987092"/>
            <a:ext cx="10515599" cy="45092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200" b="1" dirty="0"/>
              <a:t>Cildi aydınlatır: </a:t>
            </a:r>
            <a:r>
              <a:rPr lang="tr-TR" sz="2200" dirty="0"/>
              <a:t>Cildi pul </a:t>
            </a:r>
            <a:r>
              <a:rPr lang="tr-TR" sz="2200" dirty="0" err="1"/>
              <a:t>pul</a:t>
            </a:r>
            <a:r>
              <a:rPr lang="tr-TR" sz="2200" dirty="0"/>
              <a:t> dökerek daha parlak ve pürüzsüz bir cildin oluşmasına yardımcı olur. Hücre dönüşümünü hızlandırmayı sağlayan </a:t>
            </a:r>
            <a:r>
              <a:rPr lang="tr-TR" sz="2200" dirty="0" err="1"/>
              <a:t>retinol</a:t>
            </a:r>
            <a:r>
              <a:rPr lang="tr-TR" sz="2200" dirty="0"/>
              <a:t> aydınlık bir cilt ortaya çıkarabilir.</a:t>
            </a:r>
          </a:p>
          <a:p>
            <a:r>
              <a:rPr lang="tr-TR" sz="2200" b="1" dirty="0"/>
              <a:t>Cilt lekelerini gidermeye yardımcı olur: </a:t>
            </a:r>
            <a:r>
              <a:rPr lang="tr-TR" sz="2200" dirty="0"/>
              <a:t>Düzenli kullanım ile teninizi, güneş lekelerini, sivilce izlerini, </a:t>
            </a:r>
            <a:r>
              <a:rPr lang="tr-TR" sz="2200" dirty="0" err="1"/>
              <a:t>hiperpigmentasyonu</a:t>
            </a:r>
            <a:r>
              <a:rPr lang="tr-TR" sz="2200" dirty="0"/>
              <a:t> ve koyu lekeleri bile gidermeye yardımcı olabilir.</a:t>
            </a:r>
          </a:p>
          <a:p>
            <a:r>
              <a:rPr lang="tr-TR" sz="2200" b="1" dirty="0"/>
              <a:t>Sivilceleri tedavi eder: </a:t>
            </a:r>
            <a:r>
              <a:rPr lang="tr-TR" sz="2200" dirty="0"/>
              <a:t>Yağlı cildin </a:t>
            </a:r>
            <a:r>
              <a:rPr lang="tr-TR" sz="2200" dirty="0" err="1"/>
              <a:t>sebum</a:t>
            </a:r>
            <a:r>
              <a:rPr lang="tr-TR" sz="2200" dirty="0"/>
              <a:t> miktarını dengelediği için sivilce ve siyah nokta gibi </a:t>
            </a:r>
            <a:r>
              <a:rPr lang="tr-TR" sz="2200" dirty="0" err="1"/>
              <a:t>sebuma</a:t>
            </a:r>
            <a:r>
              <a:rPr lang="tr-TR" sz="2200" dirty="0"/>
              <a:t> bağlı oluşan problemleri en aza indirger. Gözeneklerin tıkanmasını önleyerek sivilce oluşumunu engelleyebilir.</a:t>
            </a:r>
          </a:p>
          <a:p>
            <a:r>
              <a:rPr lang="tr-TR" sz="2200" b="1" dirty="0"/>
              <a:t>Kırışıklık görünümünü azaltır: </a:t>
            </a:r>
            <a:r>
              <a:rPr lang="tr-TR" sz="2200" dirty="0" smtClean="0"/>
              <a:t>Kolajen</a:t>
            </a:r>
            <a:r>
              <a:rPr lang="tr-TR" sz="2200" dirty="0"/>
              <a:t> ve elastin proteinlerini güçlendiren bu vitamin, cildi yaşlanma etkilerine karşı korur. İnce çizgilerin görünümünü azaltırken yenilerinin oluşmasını da geciktirmeye yardım eder.</a:t>
            </a:r>
          </a:p>
        </p:txBody>
      </p:sp>
    </p:spTree>
    <p:extLst>
      <p:ext uri="{BB962C8B-B14F-4D97-AF65-F5344CB8AC3E}">
        <p14:creationId xmlns:p14="http://schemas.microsoft.com/office/powerpoint/2010/main" val="28833713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1143</Words>
  <Application>Microsoft Office PowerPoint</Application>
  <PresentationFormat>Geniş ekran</PresentationFormat>
  <Paragraphs>201</Paragraphs>
  <Slides>29</Slides>
  <Notes>0</Notes>
  <HiddenSlides>0</HiddenSlides>
  <MMClips>0</MMClips>
  <ScaleCrop>false</ScaleCrop>
  <HeadingPairs>
    <vt:vector size="6" baseType="variant">
      <vt:variant>
        <vt:lpstr>Kullanılan Yazı Tipleri</vt:lpstr>
      </vt:variant>
      <vt:variant>
        <vt:i4>12</vt:i4>
      </vt:variant>
      <vt:variant>
        <vt:lpstr>Tema</vt:lpstr>
      </vt:variant>
      <vt:variant>
        <vt:i4>1</vt:i4>
      </vt:variant>
      <vt:variant>
        <vt:lpstr>Slayt Başlıkları</vt:lpstr>
      </vt:variant>
      <vt:variant>
        <vt:i4>29</vt:i4>
      </vt:variant>
    </vt:vector>
  </HeadingPairs>
  <TitlesOfParts>
    <vt:vector size="42" baseType="lpstr">
      <vt:lpstr>Arial</vt:lpstr>
      <vt:lpstr>Avant Garde Book BT</vt:lpstr>
      <vt:lpstr>Calibri</vt:lpstr>
      <vt:lpstr>Calibri Light</vt:lpstr>
      <vt:lpstr>Cambria</vt:lpstr>
      <vt:lpstr>Candara</vt:lpstr>
      <vt:lpstr>Century Gothic</vt:lpstr>
      <vt:lpstr>Gill Sans</vt:lpstr>
      <vt:lpstr>Times New Roman</vt:lpstr>
      <vt:lpstr>Tw Cen MT</vt:lpstr>
      <vt:lpstr>Wingdings</vt:lpstr>
      <vt:lpstr>Wingdings 3</vt:lpstr>
      <vt:lpstr>Office Teması</vt:lpstr>
      <vt:lpstr>PowerPoint Sunusu</vt:lpstr>
      <vt:lpstr>Sodyum Hyaluronate</vt:lpstr>
      <vt:lpstr>Oryza sativa Callus Culture Extract</vt:lpstr>
      <vt:lpstr>Arctostaphylos Uva Ursi Leaf Extract ( ayı üzümü)</vt:lpstr>
      <vt:lpstr>Ethyl Asocorbic Acid Vitamin C</vt:lpstr>
      <vt:lpstr>PowerPoint Sunusu</vt:lpstr>
      <vt:lpstr>LIPOSOME NEDİR?</vt:lpstr>
      <vt:lpstr>LİPOZOMLARIN ÖZELLİKLERİ</vt:lpstr>
      <vt:lpstr>Liposomal Retinol </vt:lpstr>
      <vt:lpstr>Camellia Sinensis Leaf Extrac</vt:lpstr>
      <vt:lpstr>PowerPoint Sunusu</vt:lpstr>
      <vt:lpstr>Glycolic Acid</vt:lpstr>
      <vt:lpstr>Laktik  Acid</vt:lpstr>
      <vt:lpstr>Lavitis vinifera leaf extract(üzüm çekrdeği yağı)</vt:lpstr>
      <vt:lpstr>Vaccinium Myrtillus Extract</vt:lpstr>
      <vt:lpstr>PowerPoint Sunusu</vt:lpstr>
      <vt:lpstr>PowerPoint Sunusu</vt:lpstr>
      <vt:lpstr>TYROSTAT™ Rumex extract  </vt:lpstr>
      <vt:lpstr>PowerPoint Sunusu</vt:lpstr>
      <vt:lpstr>Arctostaphylos Uva Ursi Leaf Extract ( ayı üzümü)</vt:lpstr>
      <vt:lpstr>PowerPoint Sunusu</vt:lpstr>
      <vt:lpstr>PowerPoint Sunusu</vt:lpstr>
      <vt:lpstr>PowerPoint Sunusu</vt:lpstr>
      <vt:lpstr>PowerPoint Sunusu</vt:lpstr>
      <vt:lpstr>PowerPoint Sunusu</vt:lpstr>
      <vt:lpstr>PowerPoint Sunusu</vt:lpstr>
      <vt:lpstr>PowerPoint Sunusu</vt:lpstr>
      <vt:lpstr>D-PANTHENOL ( PROVİTAMİN B5 )</vt:lpstr>
      <vt:lpstr>PowerPoint Sunusu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HP01</dc:creator>
  <cp:lastModifiedBy>HP01</cp:lastModifiedBy>
  <cp:revision>19</cp:revision>
  <dcterms:created xsi:type="dcterms:W3CDTF">2022-03-10T17:30:07Z</dcterms:created>
  <dcterms:modified xsi:type="dcterms:W3CDTF">2022-03-11T05:12:07Z</dcterms:modified>
</cp:coreProperties>
</file>