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1298-CAF4-4F2E-B2E4-E7F34C79567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5FC0-957D-44FB-95D6-B22433F033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86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D5FC0-957D-44FB-95D6-B22433F033A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3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32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56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8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0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2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9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23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44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15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87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750A-ADEA-4656-A160-6170C5B0E5B9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B24C-4C3E-493F-A6BB-7483FE14A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28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Wrinkle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Prohibiting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Serum</a:t>
            </a:r>
            <a:endParaRPr lang="tr-T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944129" y="2679061"/>
            <a:ext cx="4392612" cy="2419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188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b="1" dirty="0" err="1" smtClean="0">
                <a:latin typeface="+mj-lt"/>
                <a:cs typeface="Avant Garde Book BT"/>
              </a:rPr>
              <a:t>Argireline</a:t>
            </a:r>
            <a:r>
              <a:rPr lang="tr-TR" sz="2400" b="1" dirty="0" smtClean="0">
                <a:latin typeface="+mj-lt"/>
                <a:cs typeface="Avant Garde Book BT"/>
              </a:rPr>
              <a:t> %10</a:t>
            </a:r>
            <a:endParaRPr lang="tr-TR" sz="24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b="1" dirty="0" err="1" smtClean="0">
                <a:latin typeface="+mj-lt"/>
                <a:cs typeface="Avant Garde Book BT"/>
              </a:rPr>
              <a:t>Matrix</a:t>
            </a:r>
            <a:r>
              <a:rPr lang="tr-TR" sz="2400" b="1" dirty="0" smtClean="0">
                <a:latin typeface="+mj-lt"/>
                <a:cs typeface="Avant Garde Book BT"/>
              </a:rPr>
              <a:t> 3000</a:t>
            </a:r>
            <a:endParaRPr lang="tr-TR" sz="24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b="1" dirty="0" err="1" smtClean="0">
                <a:latin typeface="+mj-lt"/>
                <a:cs typeface="Avant Garde Book BT"/>
              </a:rPr>
              <a:t>Hyaluronic</a:t>
            </a:r>
            <a:r>
              <a:rPr lang="tr-TR" sz="2400" b="1" dirty="0" smtClean="0">
                <a:latin typeface="+mj-lt"/>
                <a:cs typeface="Avant Garde Book BT"/>
              </a:rPr>
              <a:t> </a:t>
            </a:r>
            <a:r>
              <a:rPr lang="tr-TR" sz="2400" b="1" dirty="0" err="1" smtClean="0">
                <a:latin typeface="+mj-lt"/>
                <a:cs typeface="Avant Garde Book BT"/>
              </a:rPr>
              <a:t>asid</a:t>
            </a:r>
            <a:endParaRPr lang="tr-TR" sz="24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latin typeface="+mj-lt"/>
                <a:cs typeface="Avant Garde Book BT"/>
              </a:rPr>
              <a:t>Vitamin C &amp; E</a:t>
            </a:r>
            <a:endParaRPr lang="tr-TR" sz="24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24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24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2400" dirty="0">
              <a:latin typeface="Avant Garde Book BT"/>
              <a:cs typeface="Avant Garde Book B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30" y="1537753"/>
            <a:ext cx="5184576" cy="51557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etin kutusu"/>
          <p:cNvSpPr txBox="1"/>
          <p:nvPr/>
        </p:nvSpPr>
        <p:spPr>
          <a:xfrm>
            <a:off x="1692323" y="44937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  <a:sym typeface="Open Sans Light" charset="0"/>
              </a:rPr>
              <a:t>ADVANCED DEFENSE REJUNEVATİNG EYE CREAM</a:t>
            </a:r>
            <a:endParaRPr lang="tr-TR" sz="4000" b="1" dirty="0">
              <a:solidFill>
                <a:srgbClr val="002060"/>
              </a:solidFill>
              <a:sym typeface="Open Sans Light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63" y="1937906"/>
            <a:ext cx="3980752" cy="39309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İçerik Yer Tutucusu 2"/>
          <p:cNvSpPr txBox="1">
            <a:spLocks/>
          </p:cNvSpPr>
          <p:nvPr/>
        </p:nvSpPr>
        <p:spPr>
          <a:xfrm>
            <a:off x="6783604" y="2117452"/>
            <a:ext cx="4333461" cy="357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1900" b="1" dirty="0" smtClean="0">
                <a:solidFill>
                  <a:srgbClr val="002060"/>
                </a:solidFill>
                <a:latin typeface="+mj-lt"/>
                <a:cs typeface="Avant Garde Book BT"/>
              </a:rPr>
              <a:t>EYELISS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1900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Hesperidin</a:t>
            </a:r>
            <a:r>
              <a:rPr lang="tr-TR" sz="1900" dirty="0" smtClean="0">
                <a:solidFill>
                  <a:srgbClr val="002060"/>
                </a:solidFill>
                <a:latin typeface="+mj-lt"/>
                <a:cs typeface="Avant Garde Book BT"/>
              </a:rPr>
              <a:t>  </a:t>
            </a:r>
            <a:r>
              <a:rPr lang="tr-TR" sz="1900" dirty="0" err="1">
                <a:solidFill>
                  <a:srgbClr val="002060"/>
                </a:solidFill>
                <a:latin typeface="+mj-lt"/>
                <a:cs typeface="Avant Garde Book BT"/>
              </a:rPr>
              <a:t>Methyl</a:t>
            </a:r>
            <a:r>
              <a:rPr lang="tr-TR" sz="19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dirty="0" err="1">
                <a:solidFill>
                  <a:srgbClr val="002060"/>
                </a:solidFill>
                <a:latin typeface="+mj-lt"/>
                <a:cs typeface="Avant Garde Book BT"/>
              </a:rPr>
              <a:t>Chalcone</a:t>
            </a:r>
            <a:endParaRPr lang="tr-TR" sz="19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1900" dirty="0" err="1">
                <a:solidFill>
                  <a:srgbClr val="002060"/>
                </a:solidFill>
                <a:latin typeface="+mj-lt"/>
                <a:cs typeface="Avant Garde Book BT"/>
              </a:rPr>
              <a:t>Dipeptide</a:t>
            </a:r>
            <a:r>
              <a:rPr lang="tr-TR" sz="1900" dirty="0">
                <a:solidFill>
                  <a:srgbClr val="002060"/>
                </a:solidFill>
                <a:latin typeface="+mj-lt"/>
                <a:cs typeface="Avant Garde Book BT"/>
              </a:rPr>
              <a:t>  2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1900" dirty="0" err="1">
                <a:solidFill>
                  <a:srgbClr val="002060"/>
                </a:solidFill>
                <a:latin typeface="+mj-lt"/>
                <a:cs typeface="Avant Garde Book BT"/>
              </a:rPr>
              <a:t>Palmitoyl</a:t>
            </a:r>
            <a:r>
              <a:rPr lang="tr-TR" sz="1900" dirty="0">
                <a:solidFill>
                  <a:srgbClr val="002060"/>
                </a:solidFill>
                <a:latin typeface="+mj-lt"/>
                <a:cs typeface="Avant Garde Book BT"/>
              </a:rPr>
              <a:t>  </a:t>
            </a:r>
            <a:r>
              <a:rPr lang="tr-TR" sz="1900" dirty="0" err="1">
                <a:solidFill>
                  <a:srgbClr val="002060"/>
                </a:solidFill>
                <a:latin typeface="+mj-lt"/>
                <a:cs typeface="Avant Garde Book BT"/>
              </a:rPr>
              <a:t>Tetrapeptide</a:t>
            </a:r>
            <a:r>
              <a:rPr lang="tr-TR" sz="1900" dirty="0">
                <a:solidFill>
                  <a:srgbClr val="002060"/>
                </a:solidFill>
                <a:latin typeface="+mj-lt"/>
                <a:cs typeface="Avant Garde Book BT"/>
              </a:rPr>
              <a:t> -3 </a:t>
            </a:r>
            <a:endParaRPr lang="tr-TR" sz="1900" dirty="0" smtClean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tr-TR" sz="19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Regenistem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 </a:t>
            </a: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Red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Rice </a:t>
            </a:r>
            <a:endParaRPr lang="tr-TR" sz="1900" b="1" dirty="0" smtClean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Arnica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Montana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Flower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1900" b="1" dirty="0" smtClean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Day</a:t>
            </a:r>
            <a:r>
              <a:rPr lang="tr-TR" sz="1900" b="1" dirty="0" smtClean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Moist</a:t>
            </a:r>
            <a:endParaRPr lang="tr-TR" sz="1900" b="1" dirty="0" smtClean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Riboxyl</a:t>
            </a:r>
            <a:r>
              <a:rPr lang="tr-TR" sz="1900" b="1" dirty="0" smtClean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Shea</a:t>
            </a:r>
            <a:r>
              <a:rPr lang="tr-TR" sz="19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latin typeface="+mj-lt"/>
                <a:cs typeface="Avant Garde Book BT"/>
              </a:rPr>
              <a:t>Butter</a:t>
            </a: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 Garde Book BT"/>
              <a:ea typeface="+mn-ea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39951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van 1"/>
          <p:cNvSpPr txBox="1">
            <a:spLocks/>
          </p:cNvSpPr>
          <p:nvPr/>
        </p:nvSpPr>
        <p:spPr>
          <a:xfrm>
            <a:off x="802944" y="196217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EYELISS 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802944" y="1555845"/>
            <a:ext cx="10515599" cy="397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cs typeface="Avant Garde Book BT"/>
              </a:rPr>
              <a:t>Hesperidin</a:t>
            </a:r>
            <a:r>
              <a:rPr lang="tr-TR" dirty="0">
                <a:cs typeface="Avant Garde Book BT"/>
              </a:rPr>
              <a:t>  </a:t>
            </a:r>
            <a:r>
              <a:rPr lang="tr-TR" dirty="0" err="1">
                <a:cs typeface="Avant Garde Book BT"/>
              </a:rPr>
              <a:t>Methyl</a:t>
            </a:r>
            <a:r>
              <a:rPr lang="tr-TR" dirty="0">
                <a:cs typeface="Avant Garde Book BT"/>
              </a:rPr>
              <a:t> </a:t>
            </a:r>
            <a:r>
              <a:rPr lang="tr-TR" dirty="0" err="1" smtClean="0">
                <a:cs typeface="Avant Garde Book BT"/>
              </a:rPr>
              <a:t>Chalcone</a:t>
            </a:r>
            <a:r>
              <a:rPr lang="tr-TR" dirty="0" smtClean="0">
                <a:cs typeface="Avant Garde Book BT"/>
              </a:rPr>
              <a:t>; Antioksidan olarak görev görür. </a:t>
            </a:r>
            <a:r>
              <a:rPr lang="tr-TR" dirty="0"/>
              <a:t>kılcal damar geçirgenliği azaltarak </a:t>
            </a:r>
            <a:r>
              <a:rPr lang="tr-TR" dirty="0" smtClean="0"/>
              <a:t>  damar hastalıklarını iyileştirir. Duvar tonu düzenler.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cs typeface="Avant Garde Book B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cs typeface="Avant Garde Book BT"/>
              </a:rPr>
              <a:t>Dipeptide</a:t>
            </a:r>
            <a:r>
              <a:rPr lang="tr-TR" dirty="0">
                <a:cs typeface="Avant Garde Book BT"/>
              </a:rPr>
              <a:t>  </a:t>
            </a:r>
            <a:r>
              <a:rPr lang="tr-TR" dirty="0" smtClean="0">
                <a:cs typeface="Avant Garde Book BT"/>
              </a:rPr>
              <a:t>2 ; </a:t>
            </a:r>
            <a:r>
              <a:rPr lang="tr-TR" dirty="0" smtClean="0"/>
              <a:t>Kırışıklık </a:t>
            </a:r>
            <a:r>
              <a:rPr lang="tr-TR" dirty="0"/>
              <a:t>önleyici ve sarkma önleyici etkilerini inceleyen bu </a:t>
            </a:r>
            <a:r>
              <a:rPr lang="tr-TR" dirty="0" err="1"/>
              <a:t>peptidin</a:t>
            </a:r>
            <a:r>
              <a:rPr lang="tr-TR" dirty="0"/>
              <a:t> cilt sıkılığını ve elastikiyetini arttırdığı ve cilt sarkmasını azalttığı bulunmuştur </a:t>
            </a:r>
            <a:r>
              <a:rPr lang="tr-TR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cs typeface="Avant Garde Book B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cs typeface="Avant Garde Book BT"/>
              </a:rPr>
              <a:t>Palmitoyl</a:t>
            </a:r>
            <a:r>
              <a:rPr lang="tr-TR" dirty="0">
                <a:cs typeface="Avant Garde Book BT"/>
              </a:rPr>
              <a:t>  </a:t>
            </a:r>
            <a:r>
              <a:rPr lang="tr-TR" dirty="0" err="1">
                <a:cs typeface="Avant Garde Book BT"/>
              </a:rPr>
              <a:t>Tetrapeptide</a:t>
            </a:r>
            <a:r>
              <a:rPr lang="tr-TR" dirty="0">
                <a:cs typeface="Avant Garde Book BT"/>
              </a:rPr>
              <a:t> -3 </a:t>
            </a:r>
            <a:r>
              <a:rPr lang="tr-TR" dirty="0" smtClean="0">
                <a:cs typeface="Avant Garde Book BT"/>
              </a:rPr>
              <a:t>; Göz çevresinde sıkılaştırıcı ve güçlendirici etki sağlar. </a:t>
            </a:r>
            <a:endParaRPr lang="tr-TR" dirty="0">
              <a:cs typeface="Avant Garde Book B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02943" y="5891688"/>
            <a:ext cx="10515600" cy="72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Antioksidan özelliğe sahiptir.</a:t>
            </a: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802943" y="4952603"/>
            <a:ext cx="10515600" cy="7380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Day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Moist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 ( Beta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Vulgaris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)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425113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264486"/>
            <a:ext cx="10515600" cy="718153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tx1"/>
                </a:solidFill>
                <a:cs typeface="Avant Garde Book BT"/>
              </a:rPr>
              <a:t>Arnica</a:t>
            </a:r>
            <a:r>
              <a:rPr lang="tr-TR" sz="36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cs typeface="Avant Garde Book BT"/>
              </a:rPr>
              <a:t>Montana</a:t>
            </a:r>
            <a:r>
              <a:rPr lang="tr-TR" sz="36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cs typeface="Avant Garde Book BT"/>
              </a:rPr>
              <a:t>Flower</a:t>
            </a:r>
            <a:r>
              <a:rPr lang="tr-TR" sz="36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cs typeface="Avant Garde Book BT"/>
              </a:rPr>
              <a:t>Extract</a:t>
            </a:r>
            <a:endParaRPr lang="tr-TR" sz="36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097171"/>
            <a:ext cx="10515599" cy="86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Kan dolaşımını arttırır. </a:t>
            </a:r>
            <a:r>
              <a:rPr lang="tr-TR" sz="2400" dirty="0" smtClean="0"/>
              <a:t>Antioksidan özelliğe sahiptir. Göz çevresini </a:t>
            </a:r>
            <a:r>
              <a:rPr lang="tr-TR" sz="2400" dirty="0"/>
              <a:t>rahatlamasına ve parlak bir </a:t>
            </a:r>
            <a:r>
              <a:rPr lang="tr-TR" sz="2400" dirty="0" smtClean="0"/>
              <a:t>görünüm </a:t>
            </a:r>
            <a:r>
              <a:rPr lang="tr-TR" sz="2400" dirty="0"/>
              <a:t>kazanmasına fayda sunmaktadır. </a:t>
            </a:r>
            <a:r>
              <a:rPr lang="tr-TR" sz="2400" dirty="0" smtClean="0"/>
              <a:t>Kırışıklık gidermeyi destekler. </a:t>
            </a:r>
            <a:endParaRPr lang="tr-TR" sz="2400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61999" y="2960961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dirty="0" smtClean="0"/>
              <a:t>Cildin sıkılaştırır, Ton </a:t>
            </a:r>
            <a:r>
              <a:rPr lang="tr-TR" altLang="tr-TR" dirty="0" err="1" smtClean="0"/>
              <a:t>düzenlmemeyi</a:t>
            </a:r>
            <a:r>
              <a:rPr lang="tr-TR" altLang="tr-TR" dirty="0" smtClean="0"/>
              <a:t> destekleyerek cildin canlılığını daha parlak ve aydınlık görünümünü sağlar. </a:t>
            </a:r>
          </a:p>
          <a:p>
            <a:endParaRPr lang="tr-TR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61999" y="2079812"/>
            <a:ext cx="10515600" cy="76661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solidFill>
                  <a:schemeClr val="tx1"/>
                </a:solidFill>
                <a:cs typeface="Avant Garde Book BT"/>
                <a:sym typeface="Gill Sans" charset="0"/>
              </a:rPr>
              <a:t>Riboxyl</a:t>
            </a:r>
            <a:endParaRPr lang="tr-TR" sz="4000" b="1" dirty="0">
              <a:solidFill>
                <a:schemeClr val="tx1"/>
              </a:solidFill>
              <a:cs typeface="Avant Garde Book BT"/>
              <a:sym typeface="Gill Sans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761999" y="3946418"/>
            <a:ext cx="10515600" cy="66652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Shea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Butter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762000" y="4771005"/>
            <a:ext cx="10515599" cy="1711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Antioksidan özelliği gösteren bir yağdır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Ciltte </a:t>
            </a:r>
            <a:r>
              <a:rPr lang="tr-TR" dirty="0"/>
              <a:t>kurulduktan dolayı meydana gelen kaşıntıları ortadan kaldırır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 err="1" smtClean="0"/>
              <a:t>parlakte</a:t>
            </a:r>
            <a:r>
              <a:rPr lang="tr-TR" dirty="0" smtClean="0"/>
              <a:t> </a:t>
            </a:r>
            <a:r>
              <a:rPr lang="tr-TR" dirty="0"/>
              <a:t>canlı görülmesinde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124986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0"/>
          <p:cNvSpPr txBox="1"/>
          <p:nvPr/>
        </p:nvSpPr>
        <p:spPr>
          <a:xfrm>
            <a:off x="1524000" y="773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ym typeface="Gill Sans" charset="0"/>
              </a:rPr>
              <a:t> MATRIXYL™3000</a:t>
            </a:r>
            <a:endParaRPr lang="tr-TR" b="1" dirty="0">
              <a:sym typeface="Gill Sans" charset="0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6738942" y="1716352"/>
            <a:ext cx="3707904" cy="372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Hasta Popülasyonu :39-79 Yaş </a:t>
            </a:r>
            <a:endParaRPr lang="tr-TR" sz="2000" dirty="0">
              <a:solidFill>
                <a:schemeClr val="tx1"/>
              </a:solidFill>
              <a:latin typeface="+mj-lt"/>
              <a:ea typeface="Times New Roman"/>
              <a:cs typeface="Avant Garde Book BT"/>
              <a:sym typeface="Gill Sans" charset="0"/>
            </a:endParaRPr>
          </a:p>
          <a:p>
            <a:pPr marL="361188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Hasta Sayısı: 23 Gönüllü</a:t>
            </a:r>
          </a:p>
          <a:p>
            <a:pPr marL="361188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Süre : İki Ay Boyunca </a:t>
            </a:r>
          </a:p>
          <a:p>
            <a:pPr marL="361188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Uygulama :Günde İki Defa Yüzün Yarısına </a:t>
            </a: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                       %3 Matrixyl TM 3000 İçeren Kreme Karşı </a:t>
            </a:r>
            <a:r>
              <a:rPr lang="tr-TR" sz="2000" dirty="0" err="1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Plasebo</a:t>
            </a:r>
            <a:endParaRPr lang="tr-TR" sz="2000" dirty="0">
              <a:solidFill>
                <a:schemeClr val="tx1"/>
              </a:solidFill>
              <a:latin typeface="+mj-lt"/>
              <a:ea typeface="Times New Roman"/>
              <a:cs typeface="Avant Garde Book BT"/>
              <a:sym typeface="Gill Sans" charset="0"/>
            </a:endParaRPr>
          </a:p>
          <a:p>
            <a:pPr marL="361188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+mj-lt"/>
                <a:ea typeface="Times New Roman"/>
                <a:cs typeface="Avant Garde Book BT"/>
                <a:sym typeface="Gill Sans" charset="0"/>
              </a:rPr>
              <a:t> Profilometri Ve Fotoğraf İle TO’a Nazaran Kırışıklık Etkinliğinin Değerlendirilmesi.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5" y="1124745"/>
            <a:ext cx="2896913" cy="25074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79" y="1124746"/>
            <a:ext cx="2621335" cy="25074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719526"/>
            <a:ext cx="2627784" cy="263843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50" y="3719526"/>
            <a:ext cx="2600059" cy="26384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6744072" y="1212818"/>
            <a:ext cx="379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algn="ctr">
              <a:buClr>
                <a:srgbClr val="B3B435">
                  <a:lumMod val="75000"/>
                </a:srgbClr>
              </a:buClr>
            </a:pPr>
            <a:r>
              <a:rPr lang="tr-TR" b="1" dirty="0">
                <a:sym typeface="Gill Sans" charset="0"/>
              </a:rPr>
              <a:t>KIRIŞIKLIK ÖNLEME ETKİNLİĞİ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6813299" y="5446966"/>
            <a:ext cx="3795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algn="ctr">
              <a:buClr>
                <a:srgbClr val="B3B435">
                  <a:lumMod val="75000"/>
                </a:srgbClr>
              </a:buClr>
            </a:pPr>
            <a:r>
              <a:rPr lang="tr-TR" b="1" dirty="0">
                <a:ea typeface="Times New Roman"/>
                <a:cs typeface="Avant Garde Book BT"/>
                <a:sym typeface="Gill Sans" charset="0"/>
              </a:rPr>
              <a:t>Sonuç</a:t>
            </a:r>
            <a:r>
              <a:rPr lang="tr-TR" b="1" dirty="0">
                <a:ea typeface="Times New Roman"/>
                <a:cs typeface="Avant Garde Book BT"/>
                <a:sym typeface="Gill Sans" charset="0"/>
              </a:rPr>
              <a:t>: </a:t>
            </a:r>
            <a:r>
              <a:rPr lang="tr-TR" b="1" dirty="0">
                <a:ea typeface="Times New Roman"/>
                <a:cs typeface="Avant Garde Book BT"/>
                <a:sym typeface="Gill Sans" charset="0"/>
              </a:rPr>
              <a:t>% 45 kırışıklık azaltma etkisi klinik olarak kanıtlanmıştır.</a:t>
            </a:r>
          </a:p>
        </p:txBody>
      </p:sp>
    </p:spTree>
    <p:extLst>
      <p:ext uri="{BB962C8B-B14F-4D97-AF65-F5344CB8AC3E}">
        <p14:creationId xmlns:p14="http://schemas.microsoft.com/office/powerpoint/2010/main" val="708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10"/>
          <p:cNvSpPr txBox="1"/>
          <p:nvPr/>
        </p:nvSpPr>
        <p:spPr>
          <a:xfrm>
            <a:off x="1524000" y="773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ym typeface="Gill Sans" charset="0"/>
              </a:rPr>
              <a:t> MATRIXYL™3000</a:t>
            </a:r>
            <a:endParaRPr lang="tr-TR" b="1" dirty="0">
              <a:sym typeface="Gill Sans" charset="0"/>
            </a:endParaRPr>
          </a:p>
        </p:txBody>
      </p:sp>
      <p:sp>
        <p:nvSpPr>
          <p:cNvPr id="6" name="Metin kutusu 42"/>
          <p:cNvSpPr txBox="1"/>
          <p:nvPr/>
        </p:nvSpPr>
        <p:spPr>
          <a:xfrm>
            <a:off x="1524000" y="52149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latin typeface="Arial,Bold"/>
                <a:sym typeface="Gill Sans" charset="0"/>
              </a:rPr>
              <a:t>Kırışıklıklarda </a:t>
            </a:r>
            <a:r>
              <a:rPr lang="tr-TR" sz="2400" b="1" dirty="0">
                <a:latin typeface="Arial,Bold"/>
                <a:sym typeface="Gill Sans" charset="0"/>
              </a:rPr>
              <a:t>2.ayda </a:t>
            </a:r>
            <a:r>
              <a:rPr lang="tr-TR" sz="3200" b="1" dirty="0">
                <a:latin typeface="Arial,Bold"/>
                <a:sym typeface="Gill Sans" charset="0"/>
              </a:rPr>
              <a:t>45% </a:t>
            </a:r>
            <a:r>
              <a:rPr lang="tr-TR" sz="2400" b="1" dirty="0">
                <a:latin typeface="Arial"/>
                <a:sym typeface="Gill Sans" charset="0"/>
              </a:rPr>
              <a:t>azalma</a:t>
            </a:r>
            <a:endParaRPr lang="tr-TR" sz="2400" b="1" dirty="0">
              <a:sym typeface="Gill Sans" charset="0"/>
            </a:endParaRPr>
          </a:p>
        </p:txBody>
      </p:sp>
      <p:sp>
        <p:nvSpPr>
          <p:cNvPr id="7" name="Metin kutusu 43"/>
          <p:cNvSpPr txBox="1"/>
          <p:nvPr/>
        </p:nvSpPr>
        <p:spPr>
          <a:xfrm>
            <a:off x="1811016" y="1428736"/>
            <a:ext cx="885698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r-TR" sz="2800" b="1" dirty="0">
                <a:sym typeface="Gill Sans" charset="0"/>
              </a:rPr>
              <a:t>	</a:t>
            </a:r>
            <a:r>
              <a:rPr lang="tr-TR" sz="2800" b="1" dirty="0">
                <a:sym typeface="Gill Sans" charset="0"/>
              </a:rPr>
              <a:t>					  </a:t>
            </a:r>
            <a:r>
              <a:rPr lang="tr-TR" sz="2800" b="1" u="sng" dirty="0">
                <a:sym typeface="Gill Sans" charset="0"/>
              </a:rPr>
              <a:t> %</a:t>
            </a:r>
            <a:endParaRPr lang="tr-TR" sz="2800" b="1" u="sng" dirty="0">
              <a:sym typeface="Gill Sans" charset="0"/>
            </a:endParaRP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Derin kırışıklıklarla kaplı alan (&gt;200</a:t>
            </a:r>
            <a:r>
              <a:rPr lang="el-GR" sz="2000" b="1" dirty="0">
                <a:latin typeface="+mj-lt"/>
                <a:cs typeface="Avant Garde Book BT"/>
                <a:sym typeface="Gill Sans" charset="0"/>
              </a:rPr>
              <a:t>μ</a:t>
            </a: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m)      - 44,9</a:t>
            </a: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Temel kırışıklık yoğunluğu			-37,0</a:t>
            </a: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Temel kırışıklık ortalama derinliği  		-15,1</a:t>
            </a: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Temel kırışıklık ortalama hacmi 		-18,5</a:t>
            </a: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Pürüzlülük 					-14,4</a:t>
            </a:r>
          </a:p>
          <a:p>
            <a:pPr marL="361188" indent="-342900" fontAlgn="base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tr-TR" sz="2000" b="1" dirty="0">
                <a:latin typeface="+mj-lt"/>
                <a:cs typeface="Avant Garde Book BT"/>
                <a:sym typeface="Gill Sans" charset="0"/>
              </a:rPr>
              <a:t>Kompleksite (Kaldırma etkisi)               	-16,6   	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</p:spTree>
    <p:extLst>
      <p:ext uri="{BB962C8B-B14F-4D97-AF65-F5344CB8AC3E}">
        <p14:creationId xmlns:p14="http://schemas.microsoft.com/office/powerpoint/2010/main" val="36266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83" y="1268760"/>
            <a:ext cx="7849157" cy="4569627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279577" y="880137"/>
            <a:ext cx="7549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latin typeface="inherit"/>
                <a:cs typeface="Arial" pitchFamily="34" charset="0"/>
              </a:rPr>
              <a:t>İnsandaki </a:t>
            </a:r>
            <a:r>
              <a:rPr lang="tr-TR" b="1" dirty="0" err="1">
                <a:latin typeface="inherit"/>
                <a:cs typeface="Arial" pitchFamily="34" charset="0"/>
              </a:rPr>
              <a:t>fibroblastı</a:t>
            </a:r>
            <a:r>
              <a:rPr lang="tr-TR" b="1" dirty="0">
                <a:latin typeface="inherit"/>
                <a:cs typeface="Arial" pitchFamily="34" charset="0"/>
              </a:rPr>
              <a:t> üzerine </a:t>
            </a:r>
            <a:r>
              <a:rPr lang="tr-TR" b="1" dirty="0" err="1">
                <a:latin typeface="inherit"/>
                <a:cs typeface="Arial" pitchFamily="34" charset="0"/>
              </a:rPr>
              <a:t>novo</a:t>
            </a:r>
            <a:r>
              <a:rPr lang="tr-TR" b="1" dirty="0">
                <a:latin typeface="inherit"/>
                <a:cs typeface="Arial" pitchFamily="34" charset="0"/>
              </a:rPr>
              <a:t> </a:t>
            </a:r>
            <a:r>
              <a:rPr lang="tr-TR" b="1" dirty="0">
                <a:latin typeface="inherit"/>
                <a:cs typeface="Arial" pitchFamily="34" charset="0"/>
              </a:rPr>
              <a:t>matris sentezi </a:t>
            </a:r>
            <a:r>
              <a:rPr lang="tr-TR" b="1" dirty="0">
                <a:latin typeface="inherit"/>
                <a:cs typeface="Arial" pitchFamily="34" charset="0"/>
              </a:rPr>
              <a:t>çalışması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276252" y="5818038"/>
            <a:ext cx="3619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b="1" dirty="0" err="1">
                <a:latin typeface="inherit"/>
                <a:cs typeface="Arial" pitchFamily="34" charset="0"/>
              </a:rPr>
              <a:t>Collagane</a:t>
            </a:r>
            <a:r>
              <a:rPr lang="tr-TR" b="1" dirty="0">
                <a:latin typeface="inherit"/>
                <a:cs typeface="Arial" pitchFamily="34" charset="0"/>
              </a:rPr>
              <a:t>             %258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b="1" dirty="0" err="1">
                <a:latin typeface="inherit"/>
                <a:cs typeface="Arial" pitchFamily="34" charset="0"/>
              </a:rPr>
              <a:t>Fibronectin</a:t>
            </a:r>
            <a:r>
              <a:rPr lang="tr-TR" b="1" dirty="0">
                <a:latin typeface="inherit"/>
                <a:cs typeface="Arial" pitchFamily="34" charset="0"/>
              </a:rPr>
              <a:t>          %164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b="1" dirty="0" err="1">
                <a:latin typeface="inherit"/>
                <a:cs typeface="Arial" pitchFamily="34" charset="0"/>
              </a:rPr>
              <a:t>Hyaluronic</a:t>
            </a:r>
            <a:r>
              <a:rPr lang="tr-TR" b="1" dirty="0">
                <a:latin typeface="inherit"/>
                <a:cs typeface="Arial" pitchFamily="34" charset="0"/>
              </a:rPr>
              <a:t> </a:t>
            </a:r>
            <a:r>
              <a:rPr lang="tr-TR" b="1" dirty="0" err="1">
                <a:latin typeface="inherit"/>
                <a:cs typeface="Arial" pitchFamily="34" charset="0"/>
              </a:rPr>
              <a:t>acid</a:t>
            </a:r>
            <a:r>
              <a:rPr lang="tr-TR" b="1" dirty="0">
                <a:latin typeface="inherit"/>
                <a:cs typeface="Arial" pitchFamily="34" charset="0"/>
              </a:rPr>
              <a:t>   %179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</p:spTree>
    <p:extLst>
      <p:ext uri="{BB962C8B-B14F-4D97-AF65-F5344CB8AC3E}">
        <p14:creationId xmlns:p14="http://schemas.microsoft.com/office/powerpoint/2010/main" val="39252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://www.google.fr/url?source=imglanding&amp;ct=img&amp;q=http://www.sederma.com/uploads/images/Award_Matrixyl_25ans_eng_20150427_151946.jpg&amp;sa=X&amp;ved=0CAkQ8wdqFQoTCKD_w8-wlsYCFeYu2wod8JEAbg&amp;usg=AFQjCNGF1rw-uay3dj04T-IA2_7M0lQQ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74" y="1359578"/>
            <a:ext cx="2246498" cy="46004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id:image005.png@01D0B59F.F828B7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52" y="1700808"/>
            <a:ext cx="1808900" cy="425925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2"/>
          <p:cNvSpPr/>
          <p:nvPr/>
        </p:nvSpPr>
        <p:spPr>
          <a:xfrm>
            <a:off x="3681928" y="2066877"/>
            <a:ext cx="4574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14-16 Nisan 2015 tarihleri arasında İspanya’nın Barselona şehrinde bu yıl 25.’si düzenlenen ve kozmetik dünyasının en önemli organizasyonlarından biri </a:t>
            </a: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olan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In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-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Cosmetics</a:t>
            </a: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 fuarında</a:t>
            </a: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 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“Son 25 Yılın En 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İnovatif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 Ürünü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 “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25 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Years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 of 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Innovation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latin typeface="+mj-lt"/>
                <a:ea typeface="Times New Roman"/>
                <a:cs typeface="Avant Garde Book BT"/>
                <a:sym typeface="Gill Sans" charset="0"/>
              </a:rPr>
              <a:t>Award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ödülünü </a:t>
            </a:r>
            <a:r>
              <a:rPr lang="tr-TR" sz="2000" b="1" dirty="0">
                <a:latin typeface="+mj-lt"/>
                <a:ea typeface="Times New Roman"/>
                <a:cs typeface="Avant Garde Book BT"/>
                <a:sym typeface="Gill Sans" charset="0"/>
              </a:rPr>
              <a:t>MATRIXYL</a:t>
            </a:r>
            <a:r>
              <a:rPr lang="tr-TR" sz="2000" dirty="0">
                <a:latin typeface="+mj-lt"/>
                <a:ea typeface="Times New Roman"/>
                <a:cs typeface="Avant Garde Book BT"/>
                <a:sym typeface="Gill Sans" charset="0"/>
              </a:rPr>
              <a:t> kazanmıştır.  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</p:spTree>
    <p:extLst>
      <p:ext uri="{BB962C8B-B14F-4D97-AF65-F5344CB8AC3E}">
        <p14:creationId xmlns:p14="http://schemas.microsoft.com/office/powerpoint/2010/main" val="393240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26448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Argireline</a:t>
            </a:r>
            <a:r>
              <a:rPr lang="tr-TR" sz="4000" b="1" dirty="0" smtClean="0">
                <a:cs typeface="Avant Garde Book BT"/>
              </a:rPr>
              <a:t> %10 </a:t>
            </a:r>
            <a:endParaRPr lang="tr-TR" sz="4000" b="1" dirty="0"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342744"/>
            <a:ext cx="10515599" cy="1605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i="1" dirty="0" err="1" smtClean="0"/>
              <a:t>Botulinum</a:t>
            </a:r>
            <a:r>
              <a:rPr lang="tr-TR" sz="2400" b="1" i="1" dirty="0" smtClean="0"/>
              <a:t> </a:t>
            </a:r>
            <a:r>
              <a:rPr lang="tr-TR" sz="2400" b="1" i="1" dirty="0" err="1"/>
              <a:t>Toxin</a:t>
            </a:r>
            <a:r>
              <a:rPr lang="tr-TR" sz="2400" dirty="0"/>
              <a:t> benzeri, laboratuvar ortamında oluşturulmuş bir içeriktir. Temel görevi, cildin sinir hücreleri ile kas hücreleri arasındaki bağlantıyı durdurmak olan bu </a:t>
            </a:r>
            <a:r>
              <a:rPr lang="tr-TR" sz="2400" dirty="0" err="1"/>
              <a:t>peptit</a:t>
            </a:r>
            <a:r>
              <a:rPr lang="tr-TR" sz="2400" dirty="0"/>
              <a:t>, kasların kasılmasını sağlayan </a:t>
            </a:r>
            <a:r>
              <a:rPr lang="tr-TR" sz="2400" dirty="0" err="1"/>
              <a:t>asetikolin</a:t>
            </a:r>
            <a:r>
              <a:rPr lang="tr-TR" sz="2400" dirty="0"/>
              <a:t> miktarına etki ederek kırışıklık görünümünün önüne geçiyor. Yani, cilde tam bir </a:t>
            </a:r>
            <a:r>
              <a:rPr lang="tr-TR" sz="2400" b="1" dirty="0" err="1"/>
              <a:t>botoks</a:t>
            </a:r>
            <a:r>
              <a:rPr lang="tr-TR" sz="2400" b="1" dirty="0"/>
              <a:t> etkisi</a:t>
            </a:r>
            <a:r>
              <a:rPr lang="tr-TR" sz="2400" dirty="0"/>
              <a:t> sağlıyor. </a:t>
            </a:r>
            <a:endParaRPr lang="tr-TR" sz="24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1999" y="3070747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Matrix</a:t>
            </a:r>
            <a:r>
              <a:rPr lang="tr-TR" sz="4000" b="1" dirty="0" smtClean="0">
                <a:cs typeface="Avant Garde Book BT"/>
              </a:rPr>
              <a:t> 3000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62000" y="4449256"/>
            <a:ext cx="10515599" cy="202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Bir çeşit </a:t>
            </a:r>
            <a:r>
              <a:rPr lang="tr-TR" sz="2400" dirty="0" err="1"/>
              <a:t>peptit</a:t>
            </a:r>
            <a:r>
              <a:rPr lang="tr-TR" sz="2400" dirty="0"/>
              <a:t> olması sebebiyle kolajen ve elastin bağlarını güçlendirir.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/>
              <a:t>Hyalüronik</a:t>
            </a:r>
            <a:r>
              <a:rPr lang="tr-TR" sz="2400" dirty="0"/>
              <a:t> asit sentezini kolaylaştırarak cilde canlılık kazandırabilir.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Büyüyen gözenekleri küçültür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İleri yaş faktörü, cildin nem dengesini bozarak kuruluğa sebep olur.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2021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264486"/>
            <a:ext cx="10515600" cy="718153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3600" b="1" dirty="0" err="1" smtClean="0">
                <a:cs typeface="Avant Garde Book BT"/>
              </a:rPr>
              <a:t>Hyaluronic</a:t>
            </a:r>
            <a:r>
              <a:rPr lang="tr-TR" sz="4000" b="1" dirty="0" smtClean="0">
                <a:cs typeface="Avant Garde Book BT"/>
              </a:rPr>
              <a:t>  Acid</a:t>
            </a:r>
            <a:endParaRPr lang="tr-TR" sz="4000" b="1" dirty="0"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097170"/>
            <a:ext cx="10515599" cy="13322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Dokuların onarılmasında, elastikiyetinin korunmasında yararlı etkileri vardır, bu sayede cildin erken yaşlanmasını önler.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 Hücre yenilenmesi ve onarımına katkıda bulunur.</a:t>
            </a:r>
            <a:endParaRPr lang="tr-TR" sz="24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1999" y="2429388"/>
            <a:ext cx="10515600" cy="72324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Vitamin C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62000" y="3327187"/>
            <a:ext cx="10515599" cy="202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Kollajen</a:t>
            </a: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sentezini artırmayı destekler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Antioksidan etki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Güçlü bir  Anti </a:t>
            </a: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Aging</a:t>
            </a: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</a:t>
            </a: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aktifdir</a:t>
            </a:r>
            <a:endParaRPr lang="tr-TR" sz="2400" b="1" dirty="0" smtClean="0">
              <a:solidFill>
                <a:schemeClr val="tx1"/>
              </a:solidFill>
              <a:ea typeface="Avant Garde Book BT"/>
              <a:cs typeface="Avant Garde Book BT"/>
              <a:sym typeface="Gill San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Cilt beyazlatma etkisi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Yağda çözünme özelliği sayesinde  hızlıca emilir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1999" y="5046929"/>
            <a:ext cx="10515600" cy="72072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</a:rPr>
              <a:t>Vitamin 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762000" y="6048651"/>
            <a:ext cx="10515599" cy="51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dirty="0" smtClean="0">
                <a:latin typeface="Candara" panose="020E0502030303020204" pitchFamily="34" charset="0"/>
              </a:rPr>
              <a:t>Anti </a:t>
            </a:r>
            <a:r>
              <a:rPr lang="tr-TR" altLang="tr-TR" sz="2400" dirty="0" err="1" smtClean="0">
                <a:latin typeface="Candara" panose="020E0502030303020204" pitchFamily="34" charset="0"/>
              </a:rPr>
              <a:t>oksidandır</a:t>
            </a:r>
            <a:r>
              <a:rPr lang="tr-TR" altLang="tr-TR" sz="2400" dirty="0" smtClean="0">
                <a:latin typeface="Candara" panose="020E0502030303020204" pitchFamily="34" charset="0"/>
              </a:rPr>
              <a:t>. Cildin yenilenmesini ve </a:t>
            </a:r>
            <a:r>
              <a:rPr lang="tr-TR" altLang="tr-TR" sz="2400" dirty="0" err="1" smtClean="0">
                <a:latin typeface="Candara" panose="020E0502030303020204" pitchFamily="34" charset="0"/>
              </a:rPr>
              <a:t>rejenarasyonunu</a:t>
            </a:r>
            <a:r>
              <a:rPr lang="tr-TR" altLang="tr-TR" sz="2400" dirty="0" smtClean="0">
                <a:latin typeface="Candara" panose="020E0502030303020204" pitchFamily="34" charset="0"/>
              </a:rPr>
              <a:t> hızlandırır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242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Extreme\Desktop\akslogo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86" y="6429397"/>
            <a:ext cx="394592" cy="4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xtreme\Desktop\akslogo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36551" b="32693"/>
          <a:stretch>
            <a:fillRect/>
          </a:stretch>
        </p:blipFill>
        <p:spPr bwMode="auto">
          <a:xfrm>
            <a:off x="9882214" y="6446315"/>
            <a:ext cx="785786" cy="4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349022"/>
            <a:ext cx="8184083" cy="48162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5675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560512" y="940658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Calibri" pitchFamily="34" charset="0"/>
                <a:cs typeface="Calibri" pitchFamily="34" charset="0"/>
                <a:sym typeface="Gill Sans" charset="0"/>
              </a:rPr>
              <a:t>İfade Kırışıklıklarına Karşı İlk özel </a:t>
            </a:r>
            <a:r>
              <a:rPr lang="tr-TR" sz="2000" dirty="0" err="1">
                <a:latin typeface="Calibri" pitchFamily="34" charset="0"/>
                <a:cs typeface="Calibri" pitchFamily="34" charset="0"/>
                <a:sym typeface="Gill Sans" charset="0"/>
              </a:rPr>
              <a:t>Peptid</a:t>
            </a:r>
            <a:endParaRPr lang="tr-TR" sz="2000" dirty="0"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9022"/>
            <a:ext cx="8184083" cy="481628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5675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1524000" y="-328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/>
            </a:lvl1pPr>
          </a:lstStyle>
          <a:p>
            <a:r>
              <a:rPr lang="tr-TR" b="1" dirty="0">
                <a:latin typeface="Calibri" pitchFamily="34" charset="0"/>
                <a:cs typeface="Calibri" pitchFamily="34" charset="0"/>
                <a:sym typeface="Gill Sans" charset="0"/>
              </a:rPr>
              <a:t>WRINKLE PROHIBITING SERUM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560512" y="940658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Calibri" pitchFamily="34" charset="0"/>
                <a:cs typeface="Calibri" pitchFamily="34" charset="0"/>
                <a:sym typeface="Gill Sans" charset="0"/>
              </a:rPr>
              <a:t>İfade Kırışıklıklarına Karşı İlk özel </a:t>
            </a:r>
            <a:r>
              <a:rPr lang="tr-TR" sz="2000" dirty="0" err="1">
                <a:latin typeface="Calibri" pitchFamily="34" charset="0"/>
                <a:cs typeface="Calibri" pitchFamily="34" charset="0"/>
                <a:sym typeface="Gill Sans" charset="0"/>
              </a:rPr>
              <a:t>Peptid</a:t>
            </a:r>
            <a:endParaRPr lang="tr-TR" sz="2000" dirty="0"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6409900" y="1772816"/>
            <a:ext cx="4150597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tr-TR" sz="32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Matrixyl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™3000 (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Peptıd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Komplex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)</a:t>
            </a: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Regenistem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Red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Rice </a:t>
            </a: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Riboxyl</a:t>
            </a: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Sodyum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Hyaluronat</a:t>
            </a: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Day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+mj-lt"/>
                <a:cs typeface="Avant Garde Book BT"/>
              </a:rPr>
              <a:t>Moist</a:t>
            </a: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smtClean="0">
                <a:solidFill>
                  <a:srgbClr val="002060"/>
                </a:solidFill>
                <a:latin typeface="+mj-lt"/>
                <a:cs typeface="Avant Garde Book BT"/>
              </a:rPr>
              <a:t> ( Beta </a:t>
            </a:r>
            <a:r>
              <a:rPr lang="tr-TR" sz="2000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Vulgaris</a:t>
            </a:r>
            <a:r>
              <a:rPr lang="tr-TR" sz="2000" dirty="0" smtClean="0">
                <a:solidFill>
                  <a:srgbClr val="002060"/>
                </a:solidFill>
                <a:latin typeface="+mj-lt"/>
                <a:cs typeface="Avant Garde Book BT"/>
              </a:rPr>
              <a:t>)</a:t>
            </a: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61188" indent="-342900">
              <a:buFont typeface="Arial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dirty="0" smtClean="0">
                <a:solidFill>
                  <a:srgbClr val="002060"/>
                </a:solidFill>
                <a:latin typeface="+mj-lt"/>
                <a:cs typeface="Avant Garde Book BT"/>
              </a:rPr>
              <a:t>Vitaminler </a:t>
            </a:r>
            <a:r>
              <a:rPr lang="tr-TR" sz="2000" dirty="0" err="1" smtClean="0">
                <a:solidFill>
                  <a:srgbClr val="002060"/>
                </a:solidFill>
                <a:latin typeface="+mj-lt"/>
                <a:cs typeface="Avant Garde Book BT"/>
              </a:rPr>
              <a:t>Ekstraktlar</a:t>
            </a: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52400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ANTİ WRİNKLE CREAM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0" y="1630792"/>
            <a:ext cx="4557270" cy="45572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802943" y="4025081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dirty="0" smtClean="0"/>
              <a:t>Cildin sıkılaştırır, Ton </a:t>
            </a:r>
            <a:r>
              <a:rPr lang="tr-TR" altLang="tr-TR" dirty="0" err="1" smtClean="0"/>
              <a:t>düzenlmemeyi</a:t>
            </a:r>
            <a:r>
              <a:rPr lang="tr-TR" altLang="tr-TR" dirty="0" smtClean="0"/>
              <a:t> destekleyerek cildin canlılığını daha parlak ve aydınlık görünümünü sağlar. 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802943" y="2977297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solidFill>
                  <a:schemeClr val="tx1"/>
                </a:solidFill>
                <a:cs typeface="Avant Garde Book BT"/>
                <a:sym typeface="Gill Sans" charset="0"/>
              </a:rPr>
              <a:t>Riboxyl</a:t>
            </a:r>
            <a:endParaRPr lang="tr-TR" sz="4000" b="1" dirty="0">
              <a:solidFill>
                <a:schemeClr val="tx1"/>
              </a:solidFill>
              <a:cs typeface="Avant Garde Book BT"/>
              <a:sym typeface="Gill Sans" charset="0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802944" y="196217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Matrix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3000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802944" y="1151644"/>
            <a:ext cx="10515599" cy="202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Bir çeşit </a:t>
            </a:r>
            <a:r>
              <a:rPr lang="tr-TR" sz="2400" dirty="0" err="1"/>
              <a:t>peptit</a:t>
            </a:r>
            <a:r>
              <a:rPr lang="tr-TR" sz="2400" dirty="0"/>
              <a:t> olması sebebiyle kolajen ve elastin bağlarını güçlendirir.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/>
              <a:t>Hyalüronik</a:t>
            </a:r>
            <a:r>
              <a:rPr lang="tr-TR" sz="2400" dirty="0"/>
              <a:t> asit sentezini kolaylaştırarak cilde canlılık kazandırabilir.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Büyüyen gözenekleri küçültür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İleri yaş faktörü, cildin nem dengesini bozarak kuruluğa sebep olur.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802943" y="5891688"/>
            <a:ext cx="10515600" cy="72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Antioksidan özelliğe sahiptir.</a:t>
            </a: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802943" y="4952603"/>
            <a:ext cx="10515600" cy="7380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Day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Moist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 ( Beta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Vulgaris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)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70258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264486"/>
            <a:ext cx="10515600" cy="718153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3600" b="1" dirty="0" err="1" smtClean="0">
                <a:cs typeface="Avant Garde Book BT"/>
              </a:rPr>
              <a:t>Hyaluronic</a:t>
            </a:r>
            <a:r>
              <a:rPr lang="tr-TR" sz="4000" b="1" dirty="0" smtClean="0">
                <a:cs typeface="Avant Garde Book BT"/>
              </a:rPr>
              <a:t>  Acid</a:t>
            </a:r>
            <a:endParaRPr lang="tr-TR" sz="4000" b="1" dirty="0"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097170"/>
            <a:ext cx="10515599" cy="13322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Dokuların onarılmasında, elastikiyetinin korunmasında yararlı etkileri vardır, bu sayede cildin erken yaşlanmasını önler.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 Hücre yenilenmesi ve onarımına katkıda bulunur.</a:t>
            </a:r>
            <a:endParaRPr lang="tr-TR" sz="24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1999" y="2429388"/>
            <a:ext cx="10515600" cy="72324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Vitamin C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62000" y="3327187"/>
            <a:ext cx="10515599" cy="202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Kollajen</a:t>
            </a: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sentezini artırmayı destekler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Antioksidan etki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Güçlü bir  Anti </a:t>
            </a: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Aging</a:t>
            </a: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</a:t>
            </a:r>
            <a:r>
              <a:rPr lang="tr-TR" sz="2400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aktifdir</a:t>
            </a:r>
            <a:endParaRPr lang="tr-TR" sz="2400" b="1" dirty="0" smtClean="0">
              <a:solidFill>
                <a:schemeClr val="tx1"/>
              </a:solidFill>
              <a:ea typeface="Avant Garde Book BT"/>
              <a:cs typeface="Avant Garde Book BT"/>
              <a:sym typeface="Gill San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Cilt beyazlatma etkisi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Yağda çözünme özelliği sayesinde  hızlıca emilir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1999" y="5046929"/>
            <a:ext cx="10515600" cy="72072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</a:rPr>
              <a:t>Vitamin 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762000" y="6048651"/>
            <a:ext cx="10515599" cy="51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dirty="0" smtClean="0">
                <a:latin typeface="Candara" panose="020E0502030303020204" pitchFamily="34" charset="0"/>
              </a:rPr>
              <a:t>Anti </a:t>
            </a:r>
            <a:r>
              <a:rPr lang="tr-TR" altLang="tr-TR" sz="2400" dirty="0" err="1" smtClean="0">
                <a:latin typeface="Candara" panose="020E0502030303020204" pitchFamily="34" charset="0"/>
              </a:rPr>
              <a:t>oksidandır</a:t>
            </a:r>
            <a:r>
              <a:rPr lang="tr-TR" altLang="tr-TR" sz="2400" dirty="0" smtClean="0">
                <a:latin typeface="Candara" panose="020E0502030303020204" pitchFamily="34" charset="0"/>
              </a:rPr>
              <a:t>. Cildin yenilenmesini ve </a:t>
            </a:r>
            <a:r>
              <a:rPr lang="tr-TR" altLang="tr-TR" sz="2400" dirty="0" err="1" smtClean="0">
                <a:latin typeface="Candara" panose="020E0502030303020204" pitchFamily="34" charset="0"/>
              </a:rPr>
              <a:t>rejenarasyonunu</a:t>
            </a:r>
            <a:r>
              <a:rPr lang="tr-TR" altLang="tr-TR" sz="2400" dirty="0" smtClean="0">
                <a:latin typeface="Candara" panose="020E0502030303020204" pitchFamily="34" charset="0"/>
              </a:rPr>
              <a:t> hızlandırır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8741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613</Words>
  <Application>Microsoft Office PowerPoint</Application>
  <PresentationFormat>Geniş ekran</PresentationFormat>
  <Paragraphs>141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9" baseType="lpstr">
      <vt:lpstr>Arial</vt:lpstr>
      <vt:lpstr>Arial,Bold</vt:lpstr>
      <vt:lpstr>Avant Garde Book BT</vt:lpstr>
      <vt:lpstr>Calibri</vt:lpstr>
      <vt:lpstr>Calibri Light</vt:lpstr>
      <vt:lpstr>Candara</vt:lpstr>
      <vt:lpstr>Gill Sans</vt:lpstr>
      <vt:lpstr>inherit</vt:lpstr>
      <vt:lpstr>Open Sans Light</vt:lpstr>
      <vt:lpstr>Times New Roman</vt:lpstr>
      <vt:lpstr>Wingdings</vt:lpstr>
      <vt:lpstr>Office Teması</vt:lpstr>
      <vt:lpstr>PowerPoint Sunusu</vt:lpstr>
      <vt:lpstr>Argireline %10 </vt:lpstr>
      <vt:lpstr>Hyaluronic  Acid</vt:lpstr>
      <vt:lpstr>PowerPoint Sunusu</vt:lpstr>
      <vt:lpstr>PowerPoint Sunusu</vt:lpstr>
      <vt:lpstr>PowerPoint Sunusu</vt:lpstr>
      <vt:lpstr>Riboxyl</vt:lpstr>
      <vt:lpstr>PowerPoint Sunusu</vt:lpstr>
      <vt:lpstr>Hyaluronic  Acid</vt:lpstr>
      <vt:lpstr>PowerPoint Sunusu</vt:lpstr>
      <vt:lpstr>PowerPoint Sunusu</vt:lpstr>
      <vt:lpstr>PowerPoint Sunusu</vt:lpstr>
      <vt:lpstr>Arnica Montana Flower Extract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HP01</dc:creator>
  <cp:lastModifiedBy>HP01</cp:lastModifiedBy>
  <cp:revision>10</cp:revision>
  <dcterms:created xsi:type="dcterms:W3CDTF">2022-03-10T08:07:13Z</dcterms:created>
  <dcterms:modified xsi:type="dcterms:W3CDTF">2022-03-10T09:13:01Z</dcterms:modified>
</cp:coreProperties>
</file>